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53"/>
  </p:notesMasterIdLst>
  <p:sldIdLst>
    <p:sldId id="443" r:id="rId3"/>
    <p:sldId id="429" r:id="rId4"/>
    <p:sldId id="430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444" r:id="rId13"/>
    <p:sldId id="388" r:id="rId14"/>
    <p:sldId id="389" r:id="rId15"/>
    <p:sldId id="440" r:id="rId16"/>
    <p:sldId id="391" r:id="rId17"/>
    <p:sldId id="393" r:id="rId18"/>
    <p:sldId id="394" r:id="rId19"/>
    <p:sldId id="395" r:id="rId20"/>
    <p:sldId id="396" r:id="rId21"/>
    <p:sldId id="397" r:id="rId22"/>
    <p:sldId id="398" r:id="rId23"/>
    <p:sldId id="431" r:id="rId24"/>
    <p:sldId id="434" r:id="rId25"/>
    <p:sldId id="400" r:id="rId26"/>
    <p:sldId id="401" r:id="rId27"/>
    <p:sldId id="402" r:id="rId28"/>
    <p:sldId id="404" r:id="rId29"/>
    <p:sldId id="435" r:id="rId30"/>
    <p:sldId id="405" r:id="rId31"/>
    <p:sldId id="441" r:id="rId32"/>
    <p:sldId id="437" r:id="rId33"/>
    <p:sldId id="407" r:id="rId34"/>
    <p:sldId id="408" r:id="rId35"/>
    <p:sldId id="436" r:id="rId36"/>
    <p:sldId id="411" r:id="rId37"/>
    <p:sldId id="412" r:id="rId38"/>
    <p:sldId id="442" r:id="rId39"/>
    <p:sldId id="413" r:id="rId40"/>
    <p:sldId id="414" r:id="rId41"/>
    <p:sldId id="415" r:id="rId42"/>
    <p:sldId id="416" r:id="rId43"/>
    <p:sldId id="417" r:id="rId44"/>
    <p:sldId id="418" r:id="rId45"/>
    <p:sldId id="419" r:id="rId46"/>
    <p:sldId id="420" r:id="rId47"/>
    <p:sldId id="421" r:id="rId48"/>
    <p:sldId id="422" r:id="rId49"/>
    <p:sldId id="423" r:id="rId50"/>
    <p:sldId id="427" r:id="rId51"/>
    <p:sldId id="425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72676-79CF-4BDF-93BA-AAEED50AD3B5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9623B-7E4E-456B-9BB1-46ED3CF68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890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7577379-EE01-47ED-AD03-9BCD4B88765D}" type="slidenum">
              <a:rPr lang="en-US" altLang="ru-RU" smtClean="0">
                <a:latin typeface="Arial" pitchFamily="34" charset="0"/>
              </a:rPr>
              <a:pPr/>
              <a:t>18</a:t>
            </a:fld>
            <a:endParaRPr lang="en-US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931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C574B9F-02D4-4EEF-B937-0E7F6C0F75CC}" type="slidenum">
              <a:rPr lang="en-US" altLang="ru-RU" smtClean="0">
                <a:latin typeface="Arial" pitchFamily="34" charset="0"/>
              </a:rPr>
              <a:pPr/>
              <a:t>30</a:t>
            </a:fld>
            <a:endParaRPr lang="en-US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CF9F-774A-485B-978E-2196400AD9FF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4F24-2FC1-4393-A083-5F89744F62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CF9F-774A-485B-978E-2196400AD9FF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4F24-2FC1-4393-A083-5F89744F62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CF9F-774A-485B-978E-2196400AD9FF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4F24-2FC1-4393-A083-5F89744F62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8600" y="1018903"/>
            <a:ext cx="8677275" cy="477388"/>
          </a:xfrm>
        </p:spPr>
        <p:txBody>
          <a:bodyPr>
            <a:no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7, 2015</a:t>
            </a:r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Sepsis Initiative Informational Session  │  Statewide Web-Ex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1ECCA-CE77-4521-978C-C976F9A023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116351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CF9F-774A-485B-978E-2196400AD9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4F24-2FC1-4393-A083-5F89744F62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CF9F-774A-485B-978E-2196400AD9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4F24-2FC1-4393-A083-5F89744F62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CF9F-774A-485B-978E-2196400AD9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4F24-2FC1-4393-A083-5F89744F62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CF9F-774A-485B-978E-2196400AD9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4F24-2FC1-4393-A083-5F89744F62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CF9F-774A-485B-978E-2196400AD9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4F24-2FC1-4393-A083-5F89744F62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CF9F-774A-485B-978E-2196400AD9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4F24-2FC1-4393-A083-5F89744F62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CF9F-774A-485B-978E-2196400AD9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4F24-2FC1-4393-A083-5F89744F62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CF9F-774A-485B-978E-2196400AD9FF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4F24-2FC1-4393-A083-5F89744F62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CF9F-774A-485B-978E-2196400AD9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4F24-2FC1-4393-A083-5F89744F62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CF9F-774A-485B-978E-2196400AD9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4F24-2FC1-4393-A083-5F89744F62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CF9F-774A-485B-978E-2196400AD9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4F24-2FC1-4393-A083-5F89744F62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CF9F-774A-485B-978E-2196400AD9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4F24-2FC1-4393-A083-5F89744F62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CF9F-774A-485B-978E-2196400AD9FF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4F24-2FC1-4393-A083-5F89744F62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CF9F-774A-485B-978E-2196400AD9FF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4F24-2FC1-4393-A083-5F89744F62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CF9F-774A-485B-978E-2196400AD9FF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4F24-2FC1-4393-A083-5F89744F62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CF9F-774A-485B-978E-2196400AD9FF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4F24-2FC1-4393-A083-5F89744F62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CF9F-774A-485B-978E-2196400AD9FF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4F24-2FC1-4393-A083-5F89744F62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CF9F-774A-485B-978E-2196400AD9FF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4F24-2FC1-4393-A083-5F89744F62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CF9F-774A-485B-978E-2196400AD9FF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4F24-2FC1-4393-A083-5F89744F62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7CF9F-774A-485B-978E-2196400AD9FF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04F24-2FC1-4393-A083-5F89744F62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7CF9F-774A-485B-978E-2196400AD9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04F24-2FC1-4393-A083-5F89744F62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ubmed/?term=presepsin++matera" TargetMode="Externa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video" Target="file:///C:\WINDOWS\&#65411;&#65438;&#65405;&#65400;&#65412;&#65391;&#65420;&#65439;\PATHFAST_demo\1.avi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88067" name="Picture 2" descr="C:\Documents and Settings\vvv\Мои документы\Мои рисунки\_69804643_sepsis_bacterial_blood_infectionsp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1484784"/>
            <a:ext cx="806489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6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Биомаркеры</a:t>
            </a:r>
            <a:r>
              <a:rPr lang="ru-RU" sz="36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инфекций в ОРИТ: новые возможности</a:t>
            </a:r>
            <a:r>
              <a:rPr lang="ru-RU" sz="36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r>
              <a:rPr lang="ru-RU" sz="24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международных и отечественных клинических исследований </a:t>
            </a:r>
            <a:endParaRPr lang="ru-RU" sz="2400" b="1" i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К.б.н</a:t>
            </a:r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Соловьева И.В.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Доцент кафедры КЛД МОНИКИ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им. М.Ф. Владимирского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Научно-практическая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конференция «ИЗБРАННЫЕ ВОПРОСЫ АНЕСТЕЗИОЛОГИИ И РЕАНИМАТОЛОГИИ»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Тверь, 8 июня 2018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14313" y="1"/>
            <a:ext cx="8229600" cy="1844824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3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Можно ли точно диагностировать сепсис </a:t>
            </a:r>
            <a:br>
              <a:rPr lang="ru-RU" altLang="ru-RU" sz="3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3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помощью С- реактивного белка ? </a:t>
            </a:r>
            <a:br>
              <a:rPr lang="ru-RU" altLang="ru-RU" sz="3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altLang="ru-RU" sz="30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512" y="1556792"/>
            <a:ext cx="8229600" cy="4110038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Достоинство- высокая чувствительность 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Повышение уровня  СРБ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происходит не только при инфекциях, 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но и при воспалительных процессах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неинфекционной этиологии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(некрозы тканей, ожоги, травмы,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панкреатит, ОИМ, злокачественные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опухоли и др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.). </a:t>
            </a: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Низкая специфичность белков ОФ</a:t>
            </a:r>
          </a:p>
          <a:p>
            <a:pPr>
              <a:spcBef>
                <a:spcPct val="20000"/>
              </a:spcBef>
              <a:buClr>
                <a:srgbClr val="C00000"/>
              </a:buClr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для бактериальной инфекции. 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8" name="Picture 8" descr="art-eci5759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204864"/>
            <a:ext cx="2147887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2699792" y="4509120"/>
            <a:ext cx="720080" cy="13397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101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Ограничения применения ПКТ для диагностики сепсиса </a:t>
            </a:r>
          </a:p>
        </p:txBody>
      </p:sp>
      <p:sp>
        <p:nvSpPr>
          <p:cNvPr id="48131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None/>
            </a:pPr>
            <a:r>
              <a:rPr lang="ru-RU" sz="2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«Ложно положительный ПКТ».</a:t>
            </a:r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Неспецифическое по отношению к  инфекции повышение ПКТ наблюдается при массовой гибели клеток 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в не септических условиях и у пациентов с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ССВО: при тяжелых травмах, ожогах, или  хирургическом вмешательстве.  </a:t>
            </a:r>
          </a:p>
          <a:p>
            <a:pPr marL="0" indent="0" eaLnBrk="1" hangingPunct="1">
              <a:buNone/>
            </a:pPr>
            <a:endParaRPr lang="ru-RU" sz="22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US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Ложно отрицательный ПКТ</a:t>
            </a:r>
            <a:r>
              <a:rPr lang="en-US" sz="2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ранних стадиях  системной инфекции, пока она имеет еще локальный характер, уровни ПКТ низкие, или повышены незначительно и находятся в «серой зоне». </a:t>
            </a:r>
          </a:p>
          <a:p>
            <a:pPr eaLnBrk="1" hangingPunct="1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развитии сепсиса повышение ПКТ может происходить со значительной задержкой и не отражать динамику сепсиса “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Однако, ПКТ может быть использован как показатель прогрессирования к септическому шоку и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полиорганной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недостаточности, а также для </a:t>
            </a:r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мониторинга 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антибактериальной </a:t>
            </a:r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терапии.</a:t>
            </a:r>
            <a:endParaRPr lang="ru-RU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C00000"/>
              </a:buClr>
              <a:buNone/>
            </a:pPr>
            <a:r>
              <a:rPr lang="en-US" sz="1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Pizzolato</a:t>
            </a:r>
            <a:r>
              <a:rPr lang="en-US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al.: New biomarkers in the management of sepsis</a:t>
            </a: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de-DE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de-DE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Lab </a:t>
            </a:r>
            <a:r>
              <a:rPr lang="de-DE" sz="1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de-DE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  <a:endParaRPr lang="ru-RU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15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229600" cy="7858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Пресепсин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sCD14-ST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5"/>
          <p:cNvSpPr>
            <a:spLocks noGrp="1"/>
          </p:cNvSpPr>
          <p:nvPr>
            <p:ph idx="4294967295"/>
          </p:nvPr>
        </p:nvSpPr>
        <p:spPr>
          <a:xfrm>
            <a:off x="142875" y="1071563"/>
            <a:ext cx="8858250" cy="55006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400" b="1" dirty="0" smtClean="0">
                <a:latin typeface="Arial" charset="0"/>
                <a:cs typeface="Arial" charset="0"/>
              </a:rPr>
              <a:t>Открыт в 2005 г. в Японии в крови септических пациентов.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Arial" charset="0"/>
                <a:cs typeface="Arial" charset="0"/>
              </a:rPr>
              <a:t>N-</a:t>
            </a:r>
            <a:r>
              <a:rPr lang="ru-RU" sz="2400" b="1" dirty="0" smtClean="0">
                <a:latin typeface="Arial" charset="0"/>
                <a:cs typeface="Arial" charset="0"/>
              </a:rPr>
              <a:t>терминальный фрагмент рецептора макрофагов </a:t>
            </a:r>
            <a:r>
              <a:rPr lang="en-US" sz="2400" b="1" dirty="0" smtClean="0">
                <a:latin typeface="Arial" charset="0"/>
                <a:cs typeface="Arial" charset="0"/>
              </a:rPr>
              <a:t>CD14</a:t>
            </a:r>
            <a:r>
              <a:rPr lang="ru-RU" sz="2400" b="1" dirty="0" smtClean="0">
                <a:latin typeface="Arial" charset="0"/>
                <a:cs typeface="Arial" charset="0"/>
              </a:rPr>
              <a:t>, образующийся в процессе фагоцитоза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400" b="1" dirty="0">
                <a:latin typeface="Arial" charset="0"/>
                <a:cs typeface="Arial" charset="0"/>
              </a:rPr>
              <a:t>В</a:t>
            </a:r>
            <a:r>
              <a:rPr lang="ru-RU" sz="2400" b="1" dirty="0" smtClean="0">
                <a:latin typeface="Arial" charset="0"/>
                <a:cs typeface="Arial" charset="0"/>
              </a:rPr>
              <a:t> 2011 г. запатентован как биохимический   маркер наличия и тяжести фагоцитоза. *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400" b="1" dirty="0" smtClean="0">
                <a:latin typeface="Arial" charset="0"/>
                <a:cs typeface="Arial" charset="0"/>
              </a:rPr>
              <a:t>В 2013 г. тест PATHFAST Пресепсин внедрен в рутинную клиническую практику в Японии.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400" b="1" dirty="0" smtClean="0">
                <a:latin typeface="Arial" charset="0"/>
                <a:cs typeface="Arial" charset="0"/>
              </a:rPr>
              <a:t>В 2014 г. Пресепсин включен в систему медицинского страхования в Японии.</a:t>
            </a:r>
          </a:p>
          <a:p>
            <a:pPr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ru-RU" sz="2400" b="1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  <a:defRPr/>
            </a:pPr>
            <a:endParaRPr lang="ru-RU" sz="1600" b="1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600" b="1" dirty="0" smtClean="0">
                <a:latin typeface="Arial" charset="0"/>
                <a:cs typeface="Arial" charset="0"/>
              </a:rPr>
              <a:t>* </a:t>
            </a:r>
            <a:r>
              <a:rPr lang="en-US" sz="1600" b="1" dirty="0" smtClean="0">
                <a:latin typeface="Arial" charset="0"/>
                <a:cs typeface="Arial" charset="0"/>
              </a:rPr>
              <a:t>US 2011/0086381 A1, </a:t>
            </a:r>
            <a:r>
              <a:rPr lang="en-US" sz="1600" b="1" dirty="0" err="1" smtClean="0">
                <a:latin typeface="Arial" charset="0"/>
                <a:cs typeface="Arial" charset="0"/>
              </a:rPr>
              <a:t>Katsuki</a:t>
            </a:r>
            <a:r>
              <a:rPr lang="en-US" sz="1600" b="1" dirty="0" smtClean="0">
                <a:latin typeface="Arial" charset="0"/>
                <a:cs typeface="Arial" charset="0"/>
              </a:rPr>
              <a:t> Naito  (Mochida Pharmaceutical Co., Ltd.) </a:t>
            </a:r>
          </a:p>
        </p:txBody>
      </p:sp>
    </p:spTree>
    <p:extLst>
      <p:ext uri="{BB962C8B-B14F-4D97-AF65-F5344CB8AC3E}">
        <p14:creationId xmlns="" xmlns:p14="http://schemas.microsoft.com/office/powerpoint/2010/main" val="196310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692150"/>
          </a:xfrm>
        </p:spPr>
        <p:txBody>
          <a:bodyPr/>
          <a:lstStyle/>
          <a:p>
            <a:r>
              <a:rPr lang="ru-RU" altLang="ru-RU" sz="3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Что такое </a:t>
            </a:r>
            <a:r>
              <a:rPr lang="ru-RU" altLang="ru-RU" sz="30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пресепсин</a:t>
            </a:r>
            <a:r>
              <a:rPr lang="ru-RU" altLang="ru-RU" sz="3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4432"/>
            <a:ext cx="8713788" cy="1728787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Пресепсин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(ПСП) – это циркулирующий белок массой 13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КДа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попадании в кровоток бактерий и грибков компоненты их клеточных стенок связываются с мембранным рецептором моноцитов mCD14.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Это активирует систему неспецифического иммунитета и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фагоцитоз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5604" name="Picture 2" descr="C:\Documents and Settings\vvv\Мои документы\PRESEPSIN INFO\PSP Mechanisms\Пресепсин_ру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492896"/>
            <a:ext cx="4429125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251520" y="2278608"/>
            <a:ext cx="4392613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При фагоцитозе  </a:t>
            </a:r>
            <a:r>
              <a:rPr lang="ru-RU" altLang="ru-RU" sz="2000" b="1" dirty="0" err="1" smtClean="0">
                <a:latin typeface="Arial" pitchFamily="34" charset="0"/>
                <a:cs typeface="Arial" pitchFamily="34" charset="0"/>
              </a:rPr>
              <a:t>сериновая</a:t>
            </a: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b="1" dirty="0" err="1" smtClean="0">
                <a:latin typeface="Arial" pitchFamily="34" charset="0"/>
                <a:cs typeface="Arial" pitchFamily="34" charset="0"/>
              </a:rPr>
              <a:t>протеиназа</a:t>
            </a: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altLang="ru-RU" sz="2000" b="1" dirty="0" err="1" smtClean="0">
                <a:latin typeface="Arial" pitchFamily="34" charset="0"/>
                <a:cs typeface="Arial" pitchFamily="34" charset="0"/>
              </a:rPr>
              <a:t>эластаза</a:t>
            </a: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) расщепляет </a:t>
            </a: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mCD14  и образует специфический фрагмент – </a:t>
            </a: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sCD14-ST (</a:t>
            </a:r>
            <a:r>
              <a:rPr lang="ru-RU" altLang="ru-RU" sz="2000" b="1" dirty="0" err="1" smtClean="0">
                <a:latin typeface="Arial" pitchFamily="34" charset="0"/>
                <a:cs typeface="Arial" pitchFamily="34" charset="0"/>
              </a:rPr>
              <a:t>пресепсин</a:t>
            </a: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который выходит в циркуляцию</a:t>
            </a:r>
            <a:r>
              <a:rPr lang="ru-RU" altLang="ru-RU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altLang="ru-RU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Пресепсин</a:t>
            </a:r>
            <a:r>
              <a:rPr lang="ru-RU" alt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гуморальный белок, 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специфический </a:t>
            </a:r>
            <a:r>
              <a:rPr lang="ru-RU" alt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для фагоцитоза 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следующих </a:t>
            </a:r>
            <a:r>
              <a:rPr lang="ru-RU" alt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инфекционных агентов:</a:t>
            </a:r>
            <a:br>
              <a:rPr lang="ru-RU" alt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Грам</a:t>
            </a:r>
            <a:r>
              <a:rPr lang="ru-RU" alt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 бактерий,</a:t>
            </a:r>
            <a:br>
              <a:rPr lang="ru-RU" alt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Грам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бактерий,</a:t>
            </a:r>
            <a:br>
              <a:rPr lang="ru-RU" alt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Грибков</a:t>
            </a:r>
            <a:r>
              <a:rPr lang="ru-RU" alt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4572000" y="6340475"/>
            <a:ext cx="4572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altLang="ru-RU" sz="1000">
                <a:ea typeface="Calibri" pitchFamily="34" charset="0"/>
                <a:cs typeface="AdvOT863180fb"/>
              </a:rPr>
              <a:t>Arai Y et al. Phagocytosis by human monocytes</a:t>
            </a:r>
            <a:r>
              <a:rPr lang="ru-RU" altLang="ru-RU" sz="1000">
                <a:ea typeface="Calibri" pitchFamily="34" charset="0"/>
                <a:cs typeface="AdvOT863180fb"/>
              </a:rPr>
              <a:t> </a:t>
            </a:r>
            <a:r>
              <a:rPr lang="en-US" altLang="ru-RU" sz="1000">
                <a:ea typeface="Calibri" pitchFamily="34" charset="0"/>
                <a:cs typeface="AdvOT863180fb"/>
              </a:rPr>
              <a:t>is required  for the secretion of Presepsin.</a:t>
            </a:r>
            <a:r>
              <a:rPr lang="ru-RU" altLang="ru-RU" sz="1000">
                <a:ea typeface="Calibri" pitchFamily="34" charset="0"/>
                <a:cs typeface="AdvOT863180fb"/>
              </a:rPr>
              <a:t>  </a:t>
            </a:r>
            <a:r>
              <a:rPr lang="en-US" altLang="ru-RU" sz="1000">
                <a:ea typeface="Calibri" pitchFamily="34" charset="0"/>
                <a:cs typeface="Times New Roman" pitchFamily="18" charset="0"/>
              </a:rPr>
              <a:t>J Infect Chemother. 2015,</a:t>
            </a:r>
            <a:r>
              <a:rPr lang="en-US" altLang="ru-RU" sz="1000"/>
              <a:t>8, 564-9</a:t>
            </a:r>
          </a:p>
        </p:txBody>
      </p:sp>
    </p:spTree>
    <p:extLst>
      <p:ext uri="{BB962C8B-B14F-4D97-AF65-F5344CB8AC3E}">
        <p14:creationId xmlns="" xmlns:p14="http://schemas.microsoft.com/office/powerpoint/2010/main" val="2508807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Диагностическое значение </a:t>
            </a:r>
            <a:r>
              <a:rPr lang="ru-RU" sz="36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пресепсина</a:t>
            </a:r>
            <a:endParaRPr lang="ru-RU" sz="3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タイトル 3"/>
          <p:cNvSpPr>
            <a:spLocks noGrp="1"/>
          </p:cNvSpPr>
          <p:nvPr>
            <p:ph type="title"/>
          </p:nvPr>
        </p:nvSpPr>
        <p:spPr>
          <a:xfrm>
            <a:off x="76200" y="188913"/>
            <a:ext cx="8915400" cy="792162"/>
          </a:xfrm>
        </p:spPr>
        <p:txBody>
          <a:bodyPr>
            <a:normAutofit fontScale="90000"/>
          </a:bodyPr>
          <a:lstStyle/>
          <a:p>
            <a:r>
              <a:rPr lang="ru-RU" altLang="ru-RU" sz="2000" b="1" smtClean="0">
                <a:latin typeface="Arial" pitchFamily="34" charset="0"/>
                <a:cs typeface="Arial" pitchFamily="34" charset="0"/>
              </a:rPr>
              <a:t>Чувствительность ПСП и ПКТ к инфицирующим </a:t>
            </a:r>
            <a:br>
              <a:rPr lang="ru-RU" altLang="ru-RU" sz="2000" b="1" smtClean="0">
                <a:latin typeface="Arial" pitchFamily="34" charset="0"/>
                <a:cs typeface="Arial" pitchFamily="34" charset="0"/>
              </a:rPr>
            </a:br>
            <a:r>
              <a:rPr lang="ru-RU" altLang="ru-RU" sz="2000" b="1" smtClean="0">
                <a:latin typeface="Arial" pitchFamily="34" charset="0"/>
                <a:cs typeface="Arial" pitchFamily="34" charset="0"/>
              </a:rPr>
              <a:t>микроорганизмам</a:t>
            </a:r>
            <a:br>
              <a:rPr lang="ru-RU" altLang="ru-RU" sz="2000" b="1" smtClean="0">
                <a:latin typeface="Arial" pitchFamily="34" charset="0"/>
                <a:cs typeface="Arial" pitchFamily="34" charset="0"/>
              </a:rPr>
            </a:br>
            <a:r>
              <a:rPr lang="ru-RU" altLang="ru-RU" sz="1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Чувствительность ПСП к грам+ инфекциям выше, чем у ПКТ</a:t>
            </a:r>
            <a:endParaRPr kumimoji="1" lang="ja-JP" altLang="en-US" sz="1400" b="1" u="sng" smtClean="0">
              <a:solidFill>
                <a:srgbClr val="C00000"/>
              </a:solidFill>
              <a:latin typeface="Arial" pitchFamily="34" charset="0"/>
              <a:ea typeface="HGP創英角ｺﾞｼｯｸUB"/>
              <a:cs typeface="Arial" pitchFamily="34" charset="0"/>
            </a:endParaRPr>
          </a:p>
        </p:txBody>
      </p:sp>
      <p:sp>
        <p:nvSpPr>
          <p:cNvPr id="31747" name="テキスト ボックス 6"/>
          <p:cNvSpPr txBox="1">
            <a:spLocks noChangeArrowheads="1"/>
          </p:cNvSpPr>
          <p:nvPr/>
        </p:nvSpPr>
        <p:spPr bwMode="auto">
          <a:xfrm>
            <a:off x="2017713" y="1125538"/>
            <a:ext cx="5394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>
                <a:latin typeface="Book Antiqua" pitchFamily="18" charset="0"/>
              </a:rPr>
              <a:t>Sample: EDTA plasma sample collected before or after blood culture positive</a:t>
            </a:r>
            <a:endParaRPr kumimoji="1" lang="ja-JP" altLang="en-US" sz="1200">
              <a:latin typeface="Book Antiqua" pitchFamily="18" charset="0"/>
            </a:endParaRP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412875"/>
            <a:ext cx="91440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テキスト ボックス 2"/>
          <p:cNvSpPr txBox="1">
            <a:spLocks noChangeArrowheads="1"/>
          </p:cNvSpPr>
          <p:nvPr/>
        </p:nvSpPr>
        <p:spPr bwMode="auto">
          <a:xfrm>
            <a:off x="7010400" y="6019800"/>
            <a:ext cx="679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Грам-</a:t>
            </a:r>
          </a:p>
        </p:txBody>
      </p:sp>
      <p:sp>
        <p:nvSpPr>
          <p:cNvPr id="31750" name="Прямоугольник 7"/>
          <p:cNvSpPr>
            <a:spLocks noChangeArrowheads="1"/>
          </p:cNvSpPr>
          <p:nvPr/>
        </p:nvSpPr>
        <p:spPr bwMode="auto">
          <a:xfrm>
            <a:off x="3124200" y="6019800"/>
            <a:ext cx="957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Грам+</a:t>
            </a:r>
          </a:p>
        </p:txBody>
      </p:sp>
      <p:sp>
        <p:nvSpPr>
          <p:cNvPr id="31751" name="Прямоугольник 8"/>
          <p:cNvSpPr>
            <a:spLocks noChangeArrowheads="1"/>
          </p:cNvSpPr>
          <p:nvPr/>
        </p:nvSpPr>
        <p:spPr bwMode="auto">
          <a:xfrm>
            <a:off x="8151813" y="6019800"/>
            <a:ext cx="841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Грибки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6488113"/>
            <a:ext cx="6400800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ja-JP" sz="1200" b="1" dirty="0">
                <a:latin typeface="Book Antiqua" pitchFamily="18" charset="0"/>
              </a:rPr>
              <a:t>Reference: LSI </a:t>
            </a:r>
            <a:r>
              <a:rPr kumimoji="1" lang="en-US" altLang="ja-JP" sz="1200" b="1" dirty="0" err="1">
                <a:latin typeface="Book Antiqua" pitchFamily="18" charset="0"/>
              </a:rPr>
              <a:t>medience</a:t>
            </a:r>
            <a:r>
              <a:rPr kumimoji="1" lang="en-US" altLang="ja-JP" sz="1200" b="1" dirty="0">
                <a:latin typeface="Book Antiqua" pitchFamily="18" charset="0"/>
              </a:rPr>
              <a:t> in-house evaluation result</a:t>
            </a:r>
            <a:endParaRPr kumimoji="1" lang="ja-JP" altLang="en-US" sz="1200" b="1" dirty="0">
              <a:latin typeface="Book Antiqua" pitchFamily="18" charset="0"/>
            </a:endParaRPr>
          </a:p>
        </p:txBody>
      </p:sp>
      <p:sp>
        <p:nvSpPr>
          <p:cNvPr id="31753" name="Прямоугольник 10"/>
          <p:cNvSpPr>
            <a:spLocks noChangeArrowheads="1"/>
          </p:cNvSpPr>
          <p:nvPr/>
        </p:nvSpPr>
        <p:spPr bwMode="auto">
          <a:xfrm>
            <a:off x="0" y="5638800"/>
            <a:ext cx="47244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</a:pPr>
            <a:r>
              <a:rPr lang="ru-RU" altLang="ru-RU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 большинстве вирусных </a:t>
            </a:r>
          </a:p>
          <a:p>
            <a:pPr>
              <a:buFontTx/>
              <a:buNone/>
            </a:pPr>
            <a:r>
              <a:rPr lang="ru-RU" altLang="ru-RU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инфекций не повышается</a:t>
            </a:r>
            <a:endParaRPr lang="ru-RU" altLang="ru-RU" sz="160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321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pPr algn="l"/>
            <a:r>
              <a:rPr lang="ru-RU" altLang="ru-RU" sz="28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Динамика ПСП, ИЛ-10, ИЛ-6, ПКТ и СРБ:</a:t>
            </a:r>
            <a:br>
              <a:rPr lang="ru-RU" altLang="ru-RU" sz="28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8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индукция экспериментального сепсиса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2275" y="5300663"/>
            <a:ext cx="5903913" cy="7080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ja-JP" sz="20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ПСП резко повышается через 30-60 мин, </a:t>
            </a:r>
            <a:br>
              <a:rPr lang="ru-RU" altLang="ja-JP" sz="20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ja-JP" sz="20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раньше ИЛ-6, ИЛ-10, </a:t>
            </a:r>
            <a:r>
              <a:rPr lang="ru-RU" altLang="ja-JP" sz="2000" b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ФНО-а</a:t>
            </a:r>
            <a:r>
              <a:rPr lang="ru-RU" altLang="ja-JP" sz="20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ПКТ и СРБ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052513"/>
            <a:ext cx="6043613" cy="4105275"/>
          </a:xfrm>
        </p:spPr>
      </p:pic>
      <p:pic>
        <p:nvPicPr>
          <p:cNvPr id="27653" name="Picture 5" descr="C:\Documents and Settings\vvv\Рабочий стол\test-pets.fu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149725"/>
            <a:ext cx="144145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Прямоугольник 4"/>
          <p:cNvSpPr>
            <a:spLocks noChangeArrowheads="1"/>
          </p:cNvSpPr>
          <p:nvPr/>
        </p:nvSpPr>
        <p:spPr bwMode="auto">
          <a:xfrm>
            <a:off x="6011863" y="6237288"/>
            <a:ext cx="2987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r>
              <a:rPr lang="en-GB" altLang="ja-JP" sz="1000">
                <a:ea typeface="Tahoma" pitchFamily="34" charset="0"/>
                <a:cs typeface="Arial" pitchFamily="34" charset="0"/>
              </a:rPr>
              <a:t>Meisner M. J Lab Med. 1999 23(5):263-272</a:t>
            </a:r>
          </a:p>
          <a:p>
            <a:pPr algn="r"/>
            <a:r>
              <a:rPr lang="de-DE" altLang="ja-JP" sz="1000">
                <a:ea typeface="Tahoma" pitchFamily="34" charset="0"/>
                <a:cs typeface="Arial" pitchFamily="34" charset="0"/>
              </a:rPr>
              <a:t>Nakamura M, et al. Crit Care 2008, 12(Suppl 2):P194</a:t>
            </a:r>
          </a:p>
        </p:txBody>
      </p:sp>
    </p:spTree>
    <p:extLst>
      <p:ext uri="{BB962C8B-B14F-4D97-AF65-F5344CB8AC3E}">
        <p14:creationId xmlns="" xmlns:p14="http://schemas.microsoft.com/office/powerpoint/2010/main" val="3076644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765175"/>
          </a:xfrm>
        </p:spPr>
        <p:txBody>
          <a:bodyPr/>
          <a:lstStyle/>
          <a:p>
            <a:pPr algn="l"/>
            <a:r>
              <a:rPr lang="ru-RU" altLang="ru-RU" sz="3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Уровни ПСП при поступлении в ОРИТ</a:t>
            </a:r>
          </a:p>
        </p:txBody>
      </p:sp>
      <p:pic>
        <p:nvPicPr>
          <p:cNvPr id="2867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2382838"/>
            <a:ext cx="5257800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Прямоугольник 5"/>
          <p:cNvSpPr>
            <a:spLocks noChangeArrowheads="1"/>
          </p:cNvSpPr>
          <p:nvPr/>
        </p:nvSpPr>
        <p:spPr bwMode="auto">
          <a:xfrm>
            <a:off x="501650" y="6269038"/>
            <a:ext cx="853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altLang="ru-RU" sz="1000"/>
              <a:t>Shozushima T, Takahashi G, Matsumoto N et al. Usefulness of presepsin (sCD14-ST) measurements as a marker for the diagnosis and severity of sepsis that satisfied diagnostic criteria of systemic  inflammatory response syndrome. </a:t>
            </a:r>
            <a:r>
              <a:rPr lang="ru-RU" altLang="ru-RU" sz="1000"/>
              <a:t> </a:t>
            </a:r>
            <a:r>
              <a:rPr lang="en-US" altLang="ru-RU" sz="1000"/>
              <a:t>J Infect Chemother. 2011;17(6):764-9. </a:t>
            </a:r>
            <a:endParaRPr lang="ru-RU" altLang="ru-RU" sz="100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87338" y="1196975"/>
            <a:ext cx="8856662" cy="647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342900" indent="-342900"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Дифференцируют сепсис, тяжелый сепсис и септический шок </a:t>
            </a:r>
          </a:p>
        </p:txBody>
      </p:sp>
    </p:spTree>
    <p:extLst>
      <p:ext uri="{BB962C8B-B14F-4D97-AF65-F5344CB8AC3E}">
        <p14:creationId xmlns="" xmlns:p14="http://schemas.microsoft.com/office/powerpoint/2010/main" val="236599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Чувствительность ПСП и ПКТ</a:t>
            </a:r>
            <a:br>
              <a:rPr lang="ru-RU" alt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 ССВО и сепсису различной тяжести</a:t>
            </a:r>
            <a:br>
              <a:rPr lang="ru-RU" alt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ru-RU" sz="1800" b="1" i="1" dirty="0" smtClean="0">
                <a:latin typeface="Arial" pitchFamily="34" charset="0"/>
                <a:cs typeface="Arial" pitchFamily="34" charset="0"/>
              </a:rPr>
              <a:t>n=</a:t>
            </a:r>
            <a:r>
              <a:rPr lang="ru-RU" altLang="ru-RU" sz="1800" b="1" i="1" dirty="0" smtClean="0">
                <a:latin typeface="Arial" pitchFamily="34" charset="0"/>
                <a:cs typeface="Arial" pitchFamily="34" charset="0"/>
              </a:rPr>
              <a:t>859 пациентов</a:t>
            </a:r>
            <a:r>
              <a:rPr lang="en-US" altLang="ru-RU" sz="1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i="1" dirty="0" smtClean="0">
                <a:latin typeface="Arial" pitchFamily="34" charset="0"/>
                <a:cs typeface="Arial" pitchFamily="34" charset="0"/>
              </a:rPr>
              <a:t>в ОРИТ, </a:t>
            </a:r>
            <a:r>
              <a:rPr lang="en-US" altLang="ru-RU" sz="1800" b="1" i="1" dirty="0" smtClean="0">
                <a:latin typeface="Arial" pitchFamily="34" charset="0"/>
                <a:cs typeface="Arial" pitchFamily="34" charset="0"/>
              </a:rPr>
              <a:t>n=100 -</a:t>
            </a:r>
            <a:r>
              <a:rPr lang="ru-RU" altLang="ru-RU" sz="1800" b="1" i="1" dirty="0" smtClean="0">
                <a:latin typeface="Arial" pitchFamily="34" charset="0"/>
                <a:cs typeface="Arial" pitchFamily="34" charset="0"/>
              </a:rPr>
              <a:t> контроль </a:t>
            </a:r>
          </a:p>
        </p:txBody>
      </p:sp>
      <p:sp>
        <p:nvSpPr>
          <p:cNvPr id="29699" name="Прямоугольник 8"/>
          <p:cNvSpPr>
            <a:spLocks noChangeArrowheads="1"/>
          </p:cNvSpPr>
          <p:nvPr/>
        </p:nvSpPr>
        <p:spPr bwMode="auto">
          <a:xfrm>
            <a:off x="1885632" y="1473526"/>
            <a:ext cx="684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pitchFamily="34" charset="0"/>
                <a:cs typeface="Arial" pitchFamily="34" charset="0"/>
              </a:rPr>
              <a:t>ПСП</a:t>
            </a:r>
            <a:endParaRPr lang="ru-RU" alt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Прямоугольник 9"/>
          <p:cNvSpPr>
            <a:spLocks noChangeArrowheads="1"/>
          </p:cNvSpPr>
          <p:nvPr/>
        </p:nvSpPr>
        <p:spPr bwMode="auto">
          <a:xfrm>
            <a:off x="5796135" y="1473526"/>
            <a:ext cx="639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pitchFamily="34" charset="0"/>
                <a:cs typeface="Arial" pitchFamily="34" charset="0"/>
              </a:rPr>
              <a:t>ПКТ</a:t>
            </a:r>
          </a:p>
        </p:txBody>
      </p:sp>
      <p:sp>
        <p:nvSpPr>
          <p:cNvPr id="29701" name="Прямоугольник 20"/>
          <p:cNvSpPr>
            <a:spLocks noChangeArrowheads="1"/>
          </p:cNvSpPr>
          <p:nvPr/>
        </p:nvSpPr>
        <p:spPr bwMode="auto">
          <a:xfrm>
            <a:off x="179512" y="6245676"/>
            <a:ext cx="543609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dirty="0">
                <a:latin typeface="Arial" pitchFamily="34" charset="0"/>
                <a:cs typeface="Arial" pitchFamily="34" charset="0"/>
              </a:rPr>
              <a:t>Liu B, Chen YX, Yin Q et al, Diagnostic value and prognostic evaluation of </a:t>
            </a:r>
            <a:r>
              <a:rPr lang="en-US" altLang="ru-RU" sz="1000" dirty="0" err="1">
                <a:latin typeface="Arial" pitchFamily="34" charset="0"/>
                <a:cs typeface="Arial" pitchFamily="34" charset="0"/>
              </a:rPr>
              <a:t>Presepsin</a:t>
            </a:r>
            <a:r>
              <a:rPr lang="en-US" altLang="ru-RU" sz="1000" dirty="0">
                <a:latin typeface="Arial" pitchFamily="34" charset="0"/>
                <a:cs typeface="Arial" pitchFamily="34" charset="0"/>
              </a:rPr>
              <a:t> </a:t>
            </a:r>
            <a:endParaRPr lang="ru-RU" altLang="ru-RU" sz="1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00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altLang="ru-RU" sz="1000" dirty="0">
                <a:latin typeface="Arial" pitchFamily="34" charset="0"/>
                <a:cs typeface="Arial" pitchFamily="34" charset="0"/>
              </a:rPr>
              <a:t>sepsis in an emergency department.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000" dirty="0" err="1">
                <a:latin typeface="Arial" pitchFamily="34" charset="0"/>
                <a:cs typeface="Arial" pitchFamily="34" charset="0"/>
              </a:rPr>
              <a:t>Crit</a:t>
            </a:r>
            <a:r>
              <a:rPr lang="en-US" altLang="ru-RU" sz="1000" dirty="0">
                <a:latin typeface="Arial" pitchFamily="34" charset="0"/>
                <a:cs typeface="Arial" pitchFamily="34" charset="0"/>
              </a:rPr>
              <a:t> Care. 2013 Oct 20;17(5):R244.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ru-RU" sz="1000" b="1" dirty="0">
              <a:latin typeface="Tahom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000" b="1" dirty="0">
              <a:latin typeface="Tahoma" pitchFamily="34" charset="0"/>
            </a:endParaRPr>
          </a:p>
        </p:txBody>
      </p:sp>
      <p:pic>
        <p:nvPicPr>
          <p:cNvPr id="29702" name="Picture 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753" y="1813206"/>
            <a:ext cx="2986807" cy="2006606"/>
          </a:xfrm>
        </p:spPr>
      </p:pic>
      <p:pic>
        <p:nvPicPr>
          <p:cNvPr id="29703" name="Picture 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8" y="1843414"/>
            <a:ext cx="3220280" cy="2166651"/>
          </a:xfrm>
        </p:spPr>
      </p:pic>
      <p:sp>
        <p:nvSpPr>
          <p:cNvPr id="29704" name="Прямоугольник 22"/>
          <p:cNvSpPr>
            <a:spLocks noChangeArrowheads="1"/>
          </p:cNvSpPr>
          <p:nvPr/>
        </p:nvSpPr>
        <p:spPr bwMode="auto">
          <a:xfrm>
            <a:off x="432048" y="3939571"/>
            <a:ext cx="457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Arial" pitchFamily="34" charset="0"/>
                <a:cs typeface="Arial" pitchFamily="34" charset="0"/>
              </a:rPr>
              <a:t>ПСП, в отличие от ПКТ, повышается на ранних стадиях развития сепсиса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149080"/>
            <a:ext cx="2461835" cy="25274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2048" y="452434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ПСП более эффективный маркер для диагностики сепсиса и прогнозирования тяжелого сепсиса и септического шока</a:t>
            </a: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AUC ROC: 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ПСП (синяя линия) -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0.820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(95%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0.784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0.856), P &lt; 0.0001; 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ПКТ (зеленая линия)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0.724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(95%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0.680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0.769), P &lt;0.0001.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391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1412875"/>
          </a:xfrm>
        </p:spPr>
        <p:txBody>
          <a:bodyPr>
            <a:normAutofit/>
          </a:bodyPr>
          <a:lstStyle/>
          <a:p>
            <a:pPr algn="l"/>
            <a:r>
              <a:rPr lang="ru-RU" alt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Уровни </a:t>
            </a:r>
            <a:r>
              <a:rPr lang="ru-RU" altLang="ru-RU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ПСП коррелируют со значениями тяжести критических пациентов, определяемыми по шкалам APACHE </a:t>
            </a:r>
            <a:r>
              <a:rPr lang="ru-RU" alt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  </a:t>
            </a:r>
            <a:r>
              <a:rPr lang="ru-RU" altLang="ru-RU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alt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SOFA</a:t>
            </a: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57400"/>
            <a:ext cx="8229600" cy="3170238"/>
          </a:xfrm>
        </p:spPr>
      </p:pic>
      <p:sp>
        <p:nvSpPr>
          <p:cNvPr id="30724" name="Прямоугольник 4"/>
          <p:cNvSpPr>
            <a:spLocks noChangeArrowheads="1"/>
          </p:cNvSpPr>
          <p:nvPr/>
        </p:nvSpPr>
        <p:spPr bwMode="auto">
          <a:xfrm>
            <a:off x="1752600" y="1743075"/>
            <a:ext cx="13986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APACHE II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5" name="Прямоугольник 5"/>
          <p:cNvSpPr>
            <a:spLocks noChangeArrowheads="1"/>
          </p:cNvSpPr>
          <p:nvPr/>
        </p:nvSpPr>
        <p:spPr bwMode="auto">
          <a:xfrm>
            <a:off x="6400800" y="1743075"/>
            <a:ext cx="8131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SOFA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6" name="Прямоугольник 7"/>
          <p:cNvSpPr>
            <a:spLocks noChangeArrowheads="1"/>
          </p:cNvSpPr>
          <p:nvPr/>
        </p:nvSpPr>
        <p:spPr bwMode="auto">
          <a:xfrm>
            <a:off x="5105400" y="5210175"/>
            <a:ext cx="39306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SOFA - шкала оценки органной недостаточности, </a:t>
            </a:r>
          </a:p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связанной  с сепсисом / Динамическая оценка органной недостаточности</a:t>
            </a:r>
          </a:p>
        </p:txBody>
      </p:sp>
      <p:sp>
        <p:nvSpPr>
          <p:cNvPr id="30727" name="Прямоугольник 8"/>
          <p:cNvSpPr>
            <a:spLocks noChangeArrowheads="1"/>
          </p:cNvSpPr>
          <p:nvPr/>
        </p:nvSpPr>
        <p:spPr bwMode="auto">
          <a:xfrm>
            <a:off x="609600" y="5229225"/>
            <a:ext cx="4106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APACHE II - шкала оценки острых  и хронических функциональных изменений</a:t>
            </a:r>
          </a:p>
        </p:txBody>
      </p:sp>
      <p:sp>
        <p:nvSpPr>
          <p:cNvPr id="30728" name="Прямоугольник 6"/>
          <p:cNvSpPr>
            <a:spLocks noChangeArrowheads="1"/>
          </p:cNvSpPr>
          <p:nvPr/>
        </p:nvSpPr>
        <p:spPr bwMode="auto">
          <a:xfrm>
            <a:off x="4284663" y="6197600"/>
            <a:ext cx="470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altLang="ru-RU" sz="1000"/>
              <a:t>Kojika M, Takahashi G, Matsumoto N, et al: Serum levels of soluble CD14 subtype reflect the APACHE II and SOFA </a:t>
            </a:r>
            <a:r>
              <a:rPr lang="da-DK" altLang="ru-RU" sz="1000"/>
              <a:t>scores.</a:t>
            </a:r>
            <a:r>
              <a:rPr lang="ru-RU" altLang="ru-RU" sz="1000"/>
              <a:t> </a:t>
            </a:r>
            <a:r>
              <a:rPr lang="da-DK" altLang="ru-RU" sz="1000"/>
              <a:t>Med Postgrad. 2010; 48: 46-50.</a:t>
            </a:r>
            <a:endParaRPr lang="ru-RU" altLang="ru-RU" sz="1000"/>
          </a:p>
        </p:txBody>
      </p:sp>
    </p:spTree>
    <p:extLst>
      <p:ext uri="{BB962C8B-B14F-4D97-AF65-F5344CB8AC3E}">
        <p14:creationId xmlns="" xmlns:p14="http://schemas.microsoft.com/office/powerpoint/2010/main" val="1077732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Распространенность </a:t>
            </a:r>
            <a:br>
              <a:rPr lang="ru-RU" sz="3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инфекций в ОРИТ</a:t>
            </a:r>
            <a:endParaRPr lang="ru-RU" sz="32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68552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Распространенность инфекций в ОРИТ остается высокой и является одной из главных причин смертности пациентов.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данным одномоментного эпидемиологического исследования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EPIC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(8.05.2007), проведенного среди 14 414 пациентов из 1256 ОРИТ 76 стран, инфекции различной локализации имели 51% пациентов.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Двухэтапное однодневное исследование (15.10.2008 и 15.10. 2009), проведенное в 62 ОРИТ из 29 городов РФ, показало, что доля больных с инфекцией 34,1%, из которых у 20,25% развился септический шок.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пациентов с сепсисом (сепсис, тяжелый сепсис, септический шок) приходится 37,4% от всех больных в ОРИТ.</a:t>
            </a:r>
          </a:p>
          <a:p>
            <a:pPr marL="0" indent="0">
              <a:buClr>
                <a:srgbClr val="C00000"/>
              </a:buClr>
              <a:buNone/>
            </a:pP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Руднов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В.А. и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соавт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Инфекции в ОРИТ России. Клин.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Микробиол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Антимикроб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Химиотер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2011, т.13, №4</a:t>
            </a:r>
          </a:p>
          <a:p>
            <a:pPr marL="0" indent="0">
              <a:buClr>
                <a:srgbClr val="C00000"/>
              </a:buClr>
              <a:buNone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80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itchFamily="34" charset="0"/>
              <a:buNone/>
            </a:pPr>
            <a:endParaRPr lang="ru-RU" altLang="ru-RU" smtClean="0"/>
          </a:p>
          <a:p>
            <a:pPr marL="0" indent="0" algn="ctr">
              <a:buFont typeface="Arial" pitchFamily="34" charset="0"/>
              <a:buNone/>
            </a:pPr>
            <a:endParaRPr lang="ru-RU" altLang="ru-RU" smtClean="0"/>
          </a:p>
          <a:p>
            <a:pPr marL="0" indent="0" algn="ctr">
              <a:buFont typeface="Arial" pitchFamily="34" charset="0"/>
              <a:buNone/>
            </a:pPr>
            <a:r>
              <a:rPr lang="ru-RU" altLang="ru-RU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Прогностическое значение пресепсина</a:t>
            </a:r>
          </a:p>
        </p:txBody>
      </p:sp>
    </p:spTree>
    <p:extLst>
      <p:ext uri="{BB962C8B-B14F-4D97-AF65-F5344CB8AC3E}">
        <p14:creationId xmlns="" xmlns:p14="http://schemas.microsoft.com/office/powerpoint/2010/main" val="2425392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pPr algn="l"/>
            <a:r>
              <a:rPr lang="ru-RU" altLang="ru-RU" sz="28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ПСП, ПКТ и СРБ: прогноз летальности </a:t>
            </a:r>
            <a:br>
              <a:rPr lang="ru-RU" altLang="ru-RU" sz="28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8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 поступлении</a:t>
            </a:r>
          </a:p>
        </p:txBody>
      </p:sp>
      <p:sp>
        <p:nvSpPr>
          <p:cNvPr id="33795" name="Прямоугольник 3"/>
          <p:cNvSpPr>
            <a:spLocks noChangeArrowheads="1"/>
          </p:cNvSpPr>
          <p:nvPr/>
        </p:nvSpPr>
        <p:spPr bwMode="auto">
          <a:xfrm>
            <a:off x="467544" y="6024063"/>
            <a:ext cx="80652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Matera G et al. Soluble CD14 subtype, a new biomarker in predicting outcome of critically ill septic patients: an observational prospective study. Am J  Med </a:t>
            </a:r>
            <a:r>
              <a:rPr lang="en-US" alt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en-US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da-DK" altLang="ru-RU" sz="1200" dirty="0">
                <a:latin typeface="Arial" panose="020B0604020202020204" pitchFamily="34" charset="0"/>
                <a:cs typeface="Arial" panose="020B0604020202020204" pitchFamily="34" charset="0"/>
                <a:hlinkClick r:id="rId2" tooltip="The American journal of the medical sciences."/>
              </a:rPr>
              <a:t>.</a:t>
            </a:r>
            <a:r>
              <a:rPr lang="da-DK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2017;353(6):543-551.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59541972"/>
              </p:ext>
            </p:extLst>
          </p:nvPr>
        </p:nvGraphicFramePr>
        <p:xfrm>
          <a:off x="684213" y="1484313"/>
          <a:ext cx="7848600" cy="317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2150"/>
                <a:gridCol w="1962150"/>
                <a:gridCol w="1962150"/>
                <a:gridCol w="1962150"/>
              </a:tblGrid>
              <a:tr h="396280">
                <a:tc rowSpan="2">
                  <a:txBody>
                    <a:bodyPr/>
                    <a:lstStyle/>
                    <a:p>
                      <a:endParaRPr lang="ru-RU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Параметр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5" marB="45725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Измерение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5" marB="45725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628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 (</a:t>
                      </a:r>
                      <a:r>
                        <a:rPr lang="ru-RU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поступл</a:t>
                      </a:r>
                      <a:r>
                        <a:rPr lang="ru-RU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– 48 ч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</a:t>
                      </a:r>
                      <a:r>
                        <a:rPr lang="ru-RU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сут</a:t>
                      </a:r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5" marB="45725"/>
                </a:tc>
              </a:tr>
              <a:tr h="39628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ПСП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5" marB="4572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689 </a:t>
                      </a:r>
                      <a:r>
                        <a:rPr lang="ru-RU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пг</a:t>
                      </a:r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/мл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5" marB="4572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770 </a:t>
                      </a:r>
                      <a:r>
                        <a:rPr lang="ru-RU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пг</a:t>
                      </a:r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/мл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5" marB="4572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1010 </a:t>
                      </a:r>
                      <a:r>
                        <a:rPr lang="ru-RU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пг</a:t>
                      </a:r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/мл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5" marB="4572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 ROC 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0,933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0,881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0,993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5" marB="45725"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ПКТ 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5" marB="4572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0,31 </a:t>
                      </a:r>
                      <a:r>
                        <a:rPr lang="ru-RU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нг</a:t>
                      </a:r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/мл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5" marB="4572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0,73 </a:t>
                      </a:r>
                      <a:r>
                        <a:rPr lang="ru-RU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нг</a:t>
                      </a:r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/мл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5" marB="4572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1,05 </a:t>
                      </a:r>
                      <a:r>
                        <a:rPr lang="ru-RU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нг</a:t>
                      </a:r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/мл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5" marB="4572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 ROC </a:t>
                      </a:r>
                      <a:endParaRPr lang="ru-RU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0,630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0,650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0,909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5" marB="45725"/>
                </a:tc>
              </a:tr>
              <a:tr h="39628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СРБ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5" marB="4572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33,8 мг/л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5" marB="4572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86,8 мг/л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5" marB="4572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75,6 мг/л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5" marB="4572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 ROC </a:t>
                      </a:r>
                      <a:endParaRPr lang="ru-RU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0,523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0,539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0,670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5" marB="45725"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4213" y="4941888"/>
            <a:ext cx="7848600" cy="8302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ПСП – хороший предиктор летального исхода 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уже в момент госпитализации пациента</a:t>
            </a:r>
          </a:p>
        </p:txBody>
      </p:sp>
    </p:spTree>
    <p:extLst>
      <p:ext uri="{BB962C8B-B14F-4D97-AF65-F5344CB8AC3E}">
        <p14:creationId xmlns="" xmlns:p14="http://schemas.microsoft.com/office/powerpoint/2010/main" val="2291514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Диагностическое и </a:t>
            </a:r>
            <a:r>
              <a:rPr lang="ru-RU" alt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прогностическое значение ПСП </a:t>
            </a:r>
            <a:br>
              <a:rPr lang="ru-RU" alt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отношению к сепсису и септическому шоку </a:t>
            </a:r>
            <a:br>
              <a:rPr lang="ru-RU" alt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течение первой недели терапии в ОРИТ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82042"/>
            <a:ext cx="8229600" cy="4525963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Ретроспективное, многоцентровое,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рандомизированное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клиническое исследование пациентов с тяжелым сепсисом и септическим шоком в 100 ОРИТ в Италии - 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Albumin Italian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Outcome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Sepsis (ALBIOS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Исходный уровень ПСП (день1) был выше у не выживших (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2,269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пг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/мл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1,171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4,300 </a:t>
            </a:r>
            <a:r>
              <a:rPr lang="ru-RU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пг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/мл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чем у выживших 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(1,184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пг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/мл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875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2,113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пг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/мл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P = 0.002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тогда как ПКТ статистически не отличался 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(18.5 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мкг/л, 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3.4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45.2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мкг/л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10.8 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мкг/л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(2.7 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41.9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мкг/л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P = 0.31). </a:t>
            </a:r>
            <a:endParaRPr lang="ru-RU" sz="1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127" y="3068960"/>
            <a:ext cx="6465052" cy="2952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6309320"/>
            <a:ext cx="378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Masson et al. Critical Care 2014, 18:R6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84640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Прогностическая точность ПСП </a:t>
            </a:r>
            <a:endParaRPr lang="ru-RU" sz="32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34993881"/>
              </p:ext>
            </p:extLst>
          </p:nvPr>
        </p:nvGraphicFramePr>
        <p:xfrm>
          <a:off x="467544" y="1988840"/>
          <a:ext cx="8229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Биомаркер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Смертность в ОРИТ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28-дневная смертность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90-дневная смертность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День 1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ПСП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0,69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0,72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0,66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ПКТ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0,56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0,55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0,53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День 2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ПСП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0,70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0,74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0,68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ПКТ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0,55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0,53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0,55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День 3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ПСП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0,74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0,74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0,70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ПКТ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0,64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0,65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0,65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1484784"/>
            <a:ext cx="4177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Значение AUC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ROC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ПСП и ПКТ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136" y="5013176"/>
            <a:ext cx="8478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ПСП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показал большую прогностическую точность, чем ПКТ: значение площади под кривой (AUC) от 0.64 до 0.75 против AUC 0.53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 0.65.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Измерение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ПСП может дать полезную прогностическую информацию для пациентов с тяжелым сепсисом и септическим шоком и быть клинически важным для ранней стратификации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риска.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Masson et al. Critical Care 2014, </a:t>
            </a:r>
            <a:r>
              <a:rPr lang="en-US" dirty="0" smtClean="0">
                <a:solidFill>
                  <a:prstClr val="black"/>
                </a:solidFill>
              </a:rPr>
              <a:t>18:R6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1248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ПСП – маркер развития септической </a:t>
            </a:r>
            <a:br>
              <a:rPr lang="ru-RU" alt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полиорганной</a:t>
            </a:r>
            <a:r>
              <a:rPr lang="ru-RU" alt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недостаточности</a:t>
            </a:r>
            <a:r>
              <a:rPr lang="ru-RU" altLang="ru-RU" sz="2400" b="1" dirty="0" smtClean="0">
                <a:latin typeface="Book Antiqua" pitchFamily="18" charset="0"/>
              </a:rPr>
              <a:t/>
            </a:r>
            <a:br>
              <a:rPr lang="ru-RU" altLang="ru-RU" sz="2400" b="1" dirty="0" smtClean="0">
                <a:latin typeface="Book Antiqua" pitchFamily="18" charset="0"/>
              </a:rPr>
            </a:br>
            <a:endParaRPr lang="ru-RU" altLang="ru-RU" sz="2400" b="1" dirty="0" smtClean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9831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Многоцентровое исследование, 997 пациентов, </a:t>
            </a:r>
          </a:p>
          <a:p>
            <a:pPr>
              <a:buFontTx/>
              <a:buNone/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поступивших в 40 различных ОИТ с признаками сепсиса и септического шока.</a:t>
            </a:r>
          </a:p>
          <a:p>
            <a:pPr>
              <a:buFontTx/>
              <a:buNone/>
              <a:defRPr/>
            </a:pP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ПСП при поступлении у всех пациентов   - 946 (492-1887)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пг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/мл,</a:t>
            </a:r>
          </a:p>
          <a:p>
            <a:pPr>
              <a:buFontTx/>
              <a:buNone/>
              <a:defRPr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группы пациентов согласно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терцилям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ПСП (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пг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/мл):     </a:t>
            </a:r>
          </a:p>
          <a:p>
            <a:pPr>
              <a:buFontTx/>
              <a:buNone/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1.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&lt;597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                  2.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597–1397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                3.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&gt;1397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None/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Высокий ПСП при поступлении наиболее сильно связан с последующим: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Повышением сывороточного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креатинина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Повышением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лактата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Снижением гемоглобина,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Снижением выхода мочи,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Развитием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иммунодефицитности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(распространением инфекции из первичного очага или иммунным параличом).</a:t>
            </a:r>
          </a:p>
          <a:p>
            <a:pPr>
              <a:buFontTx/>
              <a:buChar char="-"/>
              <a:defRPr/>
            </a:pP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Мониторинг ПСП в первые 7 дней – хороший индикатор: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эффективности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антибиотикотерапии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длительности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антибиотикотерапии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ru-RU" sz="1400" dirty="0" smtClean="0"/>
          </a:p>
          <a:p>
            <a:pPr>
              <a:buFontTx/>
              <a:buChar char="-"/>
              <a:defRPr/>
            </a:pPr>
            <a:endParaRPr lang="ru-RU" sz="1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4" name="Прямоугольник 3"/>
          <p:cNvSpPr>
            <a:spLocks noChangeArrowheads="1"/>
          </p:cNvSpPr>
          <p:nvPr/>
        </p:nvSpPr>
        <p:spPr bwMode="auto">
          <a:xfrm>
            <a:off x="6858000" y="37338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pitchFamily="34" charset="0"/>
            </a:endParaRPr>
          </a:p>
        </p:txBody>
      </p:sp>
      <p:sp>
        <p:nvSpPr>
          <p:cNvPr id="35845" name="Прямоугольник 4"/>
          <p:cNvSpPr>
            <a:spLocks noChangeArrowheads="1"/>
          </p:cNvSpPr>
          <p:nvPr/>
        </p:nvSpPr>
        <p:spPr bwMode="auto">
          <a:xfrm>
            <a:off x="3917950" y="3198813"/>
            <a:ext cx="185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pitchFamily="34" charset="0"/>
            </a:endParaRPr>
          </a:p>
        </p:txBody>
      </p:sp>
      <p:sp>
        <p:nvSpPr>
          <p:cNvPr id="35846" name="Прямоугольник 5"/>
          <p:cNvSpPr>
            <a:spLocks noChangeArrowheads="1"/>
          </p:cNvSpPr>
          <p:nvPr/>
        </p:nvSpPr>
        <p:spPr bwMode="auto">
          <a:xfrm>
            <a:off x="457200" y="6096000"/>
            <a:ext cx="868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Masson S et al. Circulating </a:t>
            </a:r>
            <a:r>
              <a:rPr lang="en-US" altLang="ru-RU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presepsin</a:t>
            </a:r>
            <a:r>
              <a:rPr lang="en-US" altLang="ru-RU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(soluble CD14 subtype) as a marker of host response in patients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with severe sepsis  or septic shock: data from the multicenter, randomized ALBIOS trial.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Intensive Care Med. 2014 Oct 16</a:t>
            </a:r>
            <a:endParaRPr lang="ru-RU" altLang="ru-RU" sz="12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069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8509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Исходные уровни ПСП предопределяют </a:t>
            </a:r>
            <a:b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тяжесть </a:t>
            </a:r>
            <a:r>
              <a:rPr lang="ru-RU" sz="2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полиорганной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недостаточности и прогноз</a:t>
            </a:r>
            <a:endParaRPr lang="ru-RU" sz="2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81936559"/>
              </p:ext>
            </p:extLst>
          </p:nvPr>
        </p:nvGraphicFramePr>
        <p:xfrm>
          <a:off x="347662" y="1484784"/>
          <a:ext cx="8218488" cy="389387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258419"/>
                <a:gridCol w="1368024"/>
                <a:gridCol w="1440025"/>
                <a:gridCol w="1152020"/>
              </a:tblGrid>
              <a:tr h="21675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Уровни </a:t>
                      </a:r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ПСП   </a:t>
                      </a:r>
                      <a:r>
                        <a:rPr lang="ru-RU" sz="1400" b="1" i="0" u="none" strike="noStrike" dirty="0" err="1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пг</a:t>
                      </a:r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/мл,</a:t>
                      </a:r>
                      <a:r>
                        <a:rPr lang="ru-RU" sz="14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i="0" u="none" strike="noStrike" baseline="0" dirty="0" err="1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терцили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&lt;597</a:t>
                      </a: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597–1397</a:t>
                      </a: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&gt;1397</a:t>
                      </a: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Положительные </a:t>
                      </a:r>
                      <a:r>
                        <a:rPr lang="ru-RU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гемокультуры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22,5</a:t>
                      </a: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30,3</a:t>
                      </a: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42,3</a:t>
                      </a: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9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SOFA, </a:t>
                      </a: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4,0–7,0</a:t>
                      </a: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5,0–9,0</a:t>
                      </a: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7,0–11,0</a:t>
                      </a: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9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Шок,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47,2</a:t>
                      </a: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59,7</a:t>
                      </a: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62,3</a:t>
                      </a: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Внутрибольничная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смертность, (%)</a:t>
                      </a: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13,1</a:t>
                      </a: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33,4</a:t>
                      </a: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43,1</a:t>
                      </a: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4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90-дневная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смертность, (%)</a:t>
                      </a: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24,8</a:t>
                      </a: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33,9</a:t>
                      </a: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58,4</a:t>
                      </a: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3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ИВЛ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(%)</a:t>
                      </a: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75,3</a:t>
                      </a: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80,9</a:t>
                      </a: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81,8</a:t>
                      </a: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8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Иммунодефицитность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Креатинин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сыворотки, мг/дл</a:t>
                      </a: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1,23 ±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0.87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1,82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± 1.45</a:t>
                      </a: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2,88 ± 1,91</a:t>
                      </a: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Выход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мочи, мл/ч</a:t>
                      </a: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88,1 ± 70.8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83,1 ± 74.1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56,1 ± 60,8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8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Гемоглобин, г/дл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11,4 ± 2.1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10,9 ± 1,9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10,5 ± 1,8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5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Лактат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ммоль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/л</a:t>
                      </a: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2,5 ± 2,1</a:t>
                      </a: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3,3 ± 2,9</a:t>
                      </a: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3,8 ± 3,0</a:t>
                      </a: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85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Билирубин сыворотки,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(мг/дл)</a:t>
                      </a: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0,96 ± 0,87</a:t>
                      </a: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1,18 ± 1,07</a:t>
                      </a: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2,00 ± 3,03</a:t>
                      </a: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6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Количество тромбоцитов,  (10</a:t>
                      </a:r>
                      <a:r>
                        <a:rPr lang="ru-RU" sz="1400" b="1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/л)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215,7 ± 131,5</a:t>
                      </a: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181,4 ± 117,9</a:t>
                      </a: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167,0 ± 135,6</a:t>
                      </a:r>
                    </a:p>
                  </a:txBody>
                  <a:tcPr marL="3392" marR="3392" marT="33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944" name="Rectangle 4"/>
          <p:cNvSpPr>
            <a:spLocks noChangeArrowheads="1"/>
          </p:cNvSpPr>
          <p:nvPr/>
        </p:nvSpPr>
        <p:spPr bwMode="auto">
          <a:xfrm>
            <a:off x="760413" y="5733256"/>
            <a:ext cx="8064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 dirty="0">
                <a:latin typeface="Arial" pitchFamily="34" charset="0"/>
                <a:ea typeface="Calibri" pitchFamily="34" charset="0"/>
                <a:cs typeface="Arial" pitchFamily="34" charset="0"/>
              </a:rPr>
              <a:t>Masson S et al. Circulating </a:t>
            </a:r>
            <a:r>
              <a:rPr lang="en-US" altLang="ru-RU" sz="1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presepsin</a:t>
            </a:r>
            <a:r>
              <a:rPr lang="en-US" altLang="ru-RU" sz="1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(soluble CD14 subtype) as a marker of host response in patients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 dirty="0">
                <a:latin typeface="Arial" pitchFamily="34" charset="0"/>
                <a:ea typeface="Calibri" pitchFamily="34" charset="0"/>
                <a:cs typeface="Arial" pitchFamily="34" charset="0"/>
              </a:rPr>
              <a:t>with severe sepsis  or septic shock: data from the multicenter, randomized ALBIOS trial.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 dirty="0">
                <a:latin typeface="Arial" pitchFamily="34" charset="0"/>
                <a:ea typeface="Calibri" pitchFamily="34" charset="0"/>
                <a:cs typeface="Arial" pitchFamily="34" charset="0"/>
              </a:rPr>
              <a:t>Intensive Care Med. 2014 Oct 16. </a:t>
            </a:r>
            <a:r>
              <a:rPr lang="en-US" altLang="ru-RU" sz="10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539750" y="842963"/>
            <a:ext cx="7834313" cy="274637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000" kern="0" dirty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rPr>
              <a:t/>
            </a:r>
            <a:br>
              <a:rPr lang="en-US" sz="2000" kern="0" dirty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rPr>
            </a:br>
            <a:r>
              <a:rPr lang="en-US" sz="2400" kern="0" dirty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rPr>
              <a:t>Albumin Italian Outcome Sepsis (ALBIOS) trial </a:t>
            </a:r>
            <a:br>
              <a:rPr lang="en-US" sz="2400" kern="0" dirty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rPr>
            </a:br>
            <a:endParaRPr lang="de-DE" sz="2400" kern="0" dirty="0">
              <a:solidFill>
                <a:schemeClr val="tx2"/>
              </a:solidFill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71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8534400" cy="1143000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Исходные уровни ПСП </a:t>
            </a:r>
            <a:br>
              <a:rPr lang="ru-RU" altLang="ru-RU" sz="2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тяжесть органной недостаточности</a:t>
            </a:r>
            <a:br>
              <a:rPr lang="ru-RU" altLang="ru-RU" sz="2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Терцили, (пг/мл:)     1. </a:t>
            </a:r>
            <a:r>
              <a:rPr lang="en-US" altLang="ru-RU" sz="1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&lt;597</a:t>
            </a:r>
            <a:r>
              <a:rPr lang="ru-RU" altLang="ru-RU" sz="1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      2. </a:t>
            </a:r>
            <a:r>
              <a:rPr lang="en-US" altLang="ru-RU" sz="1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597–1397</a:t>
            </a:r>
            <a:r>
              <a:rPr lang="ru-RU" altLang="ru-RU" sz="1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      3. </a:t>
            </a:r>
            <a:r>
              <a:rPr lang="en-US" altLang="ru-RU" sz="1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&gt;1397</a:t>
            </a:r>
            <a:endParaRPr lang="ru-RU" altLang="ru-RU" sz="160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93" t="18134" r="22256" b="8681"/>
          <a:stretch>
            <a:fillRect/>
          </a:stretch>
        </p:blipFill>
        <p:spPr>
          <a:xfrm>
            <a:off x="1066800" y="1371600"/>
            <a:ext cx="6591300" cy="4394200"/>
          </a:xfrm>
        </p:spPr>
      </p:pic>
      <p:sp>
        <p:nvSpPr>
          <p:cNvPr id="37892" name="Прямоугольник 3"/>
          <p:cNvSpPr>
            <a:spLocks noChangeArrowheads="1"/>
          </p:cNvSpPr>
          <p:nvPr/>
        </p:nvSpPr>
        <p:spPr bwMode="auto">
          <a:xfrm>
            <a:off x="2133600" y="3124200"/>
            <a:ext cx="1347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Респираторная</a:t>
            </a:r>
          </a:p>
        </p:txBody>
      </p:sp>
      <p:sp>
        <p:nvSpPr>
          <p:cNvPr id="37893" name="Прямоугольник 4"/>
          <p:cNvSpPr>
            <a:spLocks noChangeArrowheads="1"/>
          </p:cNvSpPr>
          <p:nvPr/>
        </p:nvSpPr>
        <p:spPr bwMode="auto">
          <a:xfrm>
            <a:off x="3352800" y="2895600"/>
            <a:ext cx="1481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Коагуляционная </a:t>
            </a:r>
          </a:p>
        </p:txBody>
      </p:sp>
      <p:sp>
        <p:nvSpPr>
          <p:cNvPr id="37894" name="Прямоугольник 5"/>
          <p:cNvSpPr>
            <a:spLocks noChangeArrowheads="1"/>
          </p:cNvSpPr>
          <p:nvPr/>
        </p:nvSpPr>
        <p:spPr bwMode="auto">
          <a:xfrm>
            <a:off x="4495800" y="2133600"/>
            <a:ext cx="1135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Печеночная </a:t>
            </a:r>
          </a:p>
        </p:txBody>
      </p:sp>
      <p:sp>
        <p:nvSpPr>
          <p:cNvPr id="29703" name="Прямоугольник 6"/>
          <p:cNvSpPr>
            <a:spLocks noChangeArrowheads="1"/>
          </p:cNvSpPr>
          <p:nvPr/>
        </p:nvSpPr>
        <p:spPr bwMode="auto">
          <a:xfrm>
            <a:off x="5486400" y="2743200"/>
            <a:ext cx="91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Почечная</a:t>
            </a:r>
          </a:p>
        </p:txBody>
      </p:sp>
      <p:sp>
        <p:nvSpPr>
          <p:cNvPr id="37896" name="Прямоугольник 7"/>
          <p:cNvSpPr>
            <a:spLocks noChangeArrowheads="1"/>
          </p:cNvSpPr>
          <p:nvPr/>
        </p:nvSpPr>
        <p:spPr bwMode="auto">
          <a:xfrm>
            <a:off x="6477000" y="3276600"/>
            <a:ext cx="1157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Кардио</a:t>
            </a:r>
            <a:r>
              <a:rPr lang="ru-RU" altLang="ru-RU" sz="1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васкулярная</a:t>
            </a:r>
            <a:endParaRPr lang="ru-RU" altLang="ru-RU" sz="1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897" name="Прямоугольник 8"/>
          <p:cNvSpPr>
            <a:spLocks noChangeArrowheads="1"/>
          </p:cNvSpPr>
          <p:nvPr/>
        </p:nvSpPr>
        <p:spPr bwMode="auto">
          <a:xfrm>
            <a:off x="457200" y="5943600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>
                <a:latin typeface="Arial" pitchFamily="34" charset="0"/>
                <a:ea typeface="Calibri" pitchFamily="34" charset="0"/>
                <a:cs typeface="Arial" pitchFamily="34" charset="0"/>
              </a:rPr>
              <a:t>Masson S et al. Circulating presepsin (soluble CD14 subtype) as a marker of host response in patients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>
                <a:latin typeface="Arial" pitchFamily="34" charset="0"/>
                <a:ea typeface="Calibri" pitchFamily="34" charset="0"/>
                <a:cs typeface="Arial" pitchFamily="34" charset="0"/>
              </a:rPr>
              <a:t>with severe sepsis  or septic shock: data from the multicenter, randomized ALBIOS trial.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>
                <a:latin typeface="Arial" pitchFamily="34" charset="0"/>
                <a:ea typeface="Calibri" pitchFamily="34" charset="0"/>
                <a:cs typeface="Arial" pitchFamily="34" charset="0"/>
              </a:rPr>
              <a:t>Intensive Care Med. 2014 Oct 16</a:t>
            </a:r>
            <a:endParaRPr lang="ru-RU" altLang="ru-RU" sz="120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7898" name="Прямоугольник 9"/>
          <p:cNvSpPr>
            <a:spLocks noChangeArrowheads="1"/>
          </p:cNvSpPr>
          <p:nvPr/>
        </p:nvSpPr>
        <p:spPr bwMode="auto">
          <a:xfrm rot="-5400000">
            <a:off x="-1255712" y="3032125"/>
            <a:ext cx="3851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Arial" pitchFamily="34" charset="0"/>
                <a:cs typeface="Arial" pitchFamily="34" charset="0"/>
              </a:rPr>
              <a:t>Пациенты с органной недостаточностью</a:t>
            </a:r>
          </a:p>
        </p:txBody>
      </p:sp>
    </p:spTree>
    <p:extLst>
      <p:ext uri="{BB962C8B-B14F-4D97-AF65-F5344CB8AC3E}">
        <p14:creationId xmlns="" xmlns:p14="http://schemas.microsoft.com/office/powerpoint/2010/main" val="29358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ПСП – прогностическое значение для критически больных пациентов, находящихся на ИВЛ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сепсиса при ИВЛ связано с высоким риском летальности</a:t>
            </a:r>
            <a:br>
              <a:rPr lang="ru-RU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940" name="Picture 1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037" y="2636912"/>
            <a:ext cx="4549775" cy="2854325"/>
          </a:xfrm>
        </p:spPr>
      </p:pic>
      <p:sp>
        <p:nvSpPr>
          <p:cNvPr id="39941" name="Прямоугольник 5"/>
          <p:cNvSpPr>
            <a:spLocks noChangeArrowheads="1"/>
          </p:cNvSpPr>
          <p:nvPr/>
        </p:nvSpPr>
        <p:spPr bwMode="auto">
          <a:xfrm>
            <a:off x="123844" y="6364411"/>
            <a:ext cx="838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000" dirty="0">
                <a:latin typeface="Arial" pitchFamily="34" charset="0"/>
                <a:cs typeface="Arial" pitchFamily="34" charset="0"/>
              </a:rPr>
              <a:t>E. </a:t>
            </a:r>
            <a:r>
              <a:rPr lang="en-US" altLang="ru-RU" sz="1000" dirty="0" err="1">
                <a:latin typeface="Arial" pitchFamily="34" charset="0"/>
                <a:cs typeface="Arial" pitchFamily="34" charset="0"/>
              </a:rPr>
              <a:t>Spanuth</a:t>
            </a:r>
            <a:r>
              <a:rPr lang="ru-RU" alt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000" dirty="0">
                <a:latin typeface="Arial" pitchFamily="34" charset="0"/>
                <a:cs typeface="Arial" pitchFamily="34" charset="0"/>
              </a:rPr>
              <a:t> et al., MONITORING OF WEANING FROM MECHANICAL </a:t>
            </a:r>
            <a:r>
              <a:rPr lang="en-US" altLang="ru-RU" sz="1000" dirty="0" smtClean="0">
                <a:latin typeface="Arial" pitchFamily="34" charset="0"/>
                <a:cs typeface="Arial" pitchFamily="34" charset="0"/>
              </a:rPr>
              <a:t>VENTILATION</a:t>
            </a:r>
            <a:r>
              <a:rPr lang="ru-RU" alt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0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altLang="ru-RU" sz="1000" dirty="0">
                <a:latin typeface="Arial" pitchFamily="34" charset="0"/>
                <a:cs typeface="Arial" pitchFamily="34" charset="0"/>
              </a:rPr>
              <a:t>CRITICAL ILL PATIENTS BY PATHFAST PRESEPSIN AT THE INTENSIVE CARE </a:t>
            </a:r>
            <a:r>
              <a:rPr lang="en-US" altLang="ru-RU" sz="1000" dirty="0" smtClean="0">
                <a:latin typeface="Arial" pitchFamily="34" charset="0"/>
                <a:cs typeface="Arial" pitchFamily="34" charset="0"/>
              </a:rPr>
              <a:t>UNIT</a:t>
            </a:r>
            <a:r>
              <a:rPr lang="ru-RU" alt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000" dirty="0" err="1" smtClean="0">
                <a:latin typeface="Arial" pitchFamily="34" charset="0"/>
                <a:cs typeface="Arial" pitchFamily="34" charset="0"/>
              </a:rPr>
              <a:t>Clin</a:t>
            </a:r>
            <a:r>
              <a:rPr lang="en-US" alt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000" dirty="0" err="1">
                <a:latin typeface="Arial" pitchFamily="34" charset="0"/>
                <a:cs typeface="Arial" pitchFamily="34" charset="0"/>
              </a:rPr>
              <a:t>Chem</a:t>
            </a:r>
            <a:r>
              <a:rPr lang="en-US" altLang="ru-RU" sz="1000" dirty="0">
                <a:latin typeface="Arial" pitchFamily="34" charset="0"/>
                <a:cs typeface="Arial" pitchFamily="34" charset="0"/>
              </a:rPr>
              <a:t> Lab Med 2015; 53, Special </a:t>
            </a:r>
            <a:r>
              <a:rPr lang="en-US" altLang="ru-RU" sz="1000" dirty="0" err="1">
                <a:latin typeface="Arial" pitchFamily="34" charset="0"/>
                <a:cs typeface="Arial" pitchFamily="34" charset="0"/>
              </a:rPr>
              <a:t>Suppl</a:t>
            </a:r>
            <a:r>
              <a:rPr lang="en-US" altLang="ru-RU" sz="1000" dirty="0">
                <a:latin typeface="Arial" pitchFamily="34" charset="0"/>
                <a:cs typeface="Arial" pitchFamily="34" charset="0"/>
              </a:rPr>
              <a:t>, pp S1 – S1450, June </a:t>
            </a:r>
            <a:r>
              <a:rPr lang="en-US" altLang="ru-RU" sz="1000" dirty="0" smtClean="0">
                <a:latin typeface="Arial" pitchFamily="34" charset="0"/>
                <a:cs typeface="Arial" pitchFamily="34" charset="0"/>
              </a:rPr>
              <a:t>2015</a:t>
            </a:r>
            <a:endParaRPr lang="en-US" alt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476" y="2737644"/>
            <a:ext cx="29718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9943" name="Прямоугольник 9"/>
          <p:cNvSpPr>
            <a:spLocks noChangeArrowheads="1"/>
          </p:cNvSpPr>
          <p:nvPr/>
        </p:nvSpPr>
        <p:spPr bwMode="auto">
          <a:xfrm>
            <a:off x="4860032" y="1603759"/>
            <a:ext cx="438102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dirty="0">
                <a:latin typeface="Arial" pitchFamily="34" charset="0"/>
              </a:rPr>
              <a:t> </a:t>
            </a:r>
            <a:r>
              <a:rPr lang="ru-RU" altLang="ru-RU" sz="1400" b="1" dirty="0">
                <a:latin typeface="Arial" pitchFamily="34" charset="0"/>
                <a:cs typeface="Arial" pitchFamily="34" charset="0"/>
              </a:rPr>
              <a:t>Пограничный уровень ПСП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Arial" pitchFamily="34" charset="0"/>
                <a:cs typeface="Arial" pitchFamily="34" charset="0"/>
              </a:rPr>
              <a:t>для диагностики сепсиса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Arial" pitchFamily="34" charset="0"/>
                <a:cs typeface="Arial" pitchFamily="34" charset="0"/>
              </a:rPr>
              <a:t>после интубации - 1965 </a:t>
            </a:r>
            <a:r>
              <a:rPr lang="ru-RU" altLang="ru-RU" sz="1400" b="1" dirty="0" err="1">
                <a:latin typeface="Arial" pitchFamily="34" charset="0"/>
                <a:cs typeface="Arial" pitchFamily="34" charset="0"/>
              </a:rPr>
              <a:t>пг</a:t>
            </a:r>
            <a:r>
              <a:rPr lang="ru-RU" altLang="ru-RU" sz="1400" b="1" dirty="0">
                <a:latin typeface="Arial" pitchFamily="34" charset="0"/>
                <a:cs typeface="Arial" pitchFamily="34" charset="0"/>
              </a:rPr>
              <a:t>/мл </a:t>
            </a:r>
          </a:p>
        </p:txBody>
      </p:sp>
      <p:sp>
        <p:nvSpPr>
          <p:cNvPr id="39944" name="Прямоугольник 10"/>
          <p:cNvSpPr>
            <a:spLocks noChangeArrowheads="1"/>
          </p:cNvSpPr>
          <p:nvPr/>
        </p:nvSpPr>
        <p:spPr bwMode="auto">
          <a:xfrm>
            <a:off x="492274" y="1968212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Arial" pitchFamily="34" charset="0"/>
                <a:cs typeface="Arial" pitchFamily="34" charset="0"/>
              </a:rPr>
              <a:t>Динамика ПСП </a:t>
            </a:r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у септических и не-септических пациентов на ИВЛ в </a:t>
            </a:r>
            <a:r>
              <a:rPr lang="ru-RU" altLang="ru-RU" sz="1400" b="1" dirty="0">
                <a:latin typeface="Arial" pitchFamily="34" charset="0"/>
                <a:cs typeface="Arial" pitchFamily="34" charset="0"/>
              </a:rPr>
              <a:t>ОРИТ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2274" y="1137775"/>
            <a:ext cx="8242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120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пациентов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средний возраст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67.9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77.5%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мужчины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поступили в ОРИТ с острыми нехирургическими заболеваниями с необходимостью ИВЛ.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8074" y="5517232"/>
            <a:ext cx="88064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ПСП дифференцирует пациентов с сепсисом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сепсиса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ИВЛ с высокой диагностической точностью.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Его определение может быть полезно для диагностики сепсиса при ИВЛ в ОРИТ.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456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Прогностическое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значение </a:t>
            </a:r>
            <a:r>
              <a:rPr lang="ru-RU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пресепсина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как предиктора сепсиса, развития </a:t>
            </a:r>
            <a:r>
              <a:rPr lang="ru-RU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нозокомиальной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пневмонии и  вероятной летальности у неврологических пациентов находящихся на </a:t>
            </a: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ИВЛ</a:t>
            </a:r>
            <a:endParaRPr lang="ru-RU" sz="2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N=91,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возраст от 50 до 79 лет, наблюдение 7 суток с момента интубации трахеи.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пожилых пациентов с острыми нарушениями мозгового кровообращения уже к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суткам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ИВЛ уровень ПСП в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плазме свидетельствовал о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возможности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сепсиса. 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 5 суткам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наблюдения концентрация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ПСП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продолжала повышаться, при этом быстрее и выше нарастали значения показателя у пациентов с последующим неблагоприятным исходом, превышая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пг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/мл.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 7 суткам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ИВЛ для всех пациентов с последующим неблагоприятным исходом были характерны значения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ПСП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1000 </a:t>
            </a: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пг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/мл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, что соответствовало высокому риску тяжёлого сепсиса и септического шока. 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Снижение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индекса </a:t>
            </a: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оксигенации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«PaO2/FiO2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» до значений менее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 мм </a:t>
            </a: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рт.ст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и повышение оценки по шкале CPIS до 7 и более баллов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достигали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критических значений только к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дню наблюдения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Clr>
                <a:srgbClr val="C00000"/>
              </a:buClr>
              <a:buNone/>
            </a:pP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Кохно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В.Н. и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соавт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ВЕСТНИК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НОВЫХ МЕДИЦИНСКИХ ТЕХНОЛОГИЙ:2017, т.24, N1, стр.103-108</a:t>
            </a:r>
          </a:p>
        </p:txBody>
      </p:sp>
    </p:spTree>
    <p:extLst>
      <p:ext uri="{BB962C8B-B14F-4D97-AF65-F5344CB8AC3E}">
        <p14:creationId xmlns="" xmlns:p14="http://schemas.microsoft.com/office/powerpoint/2010/main" val="2466502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ru-RU" alt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ПСП – ранний маркер катетер-ассоциированных инфекций кровотока (КАИК</a:t>
            </a:r>
            <a:r>
              <a:rPr lang="ru-RU" alt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4096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895600"/>
            <a:ext cx="4222750" cy="3200400"/>
          </a:xfrm>
          <a:noFill/>
        </p:spPr>
      </p:pic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208463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0965" name="Прямоугольник 7"/>
          <p:cNvSpPr>
            <a:spLocks noChangeArrowheads="1"/>
          </p:cNvSpPr>
          <p:nvPr/>
        </p:nvSpPr>
        <p:spPr bwMode="auto">
          <a:xfrm>
            <a:off x="381000" y="5638800"/>
            <a:ext cx="4316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Подозреваемая       Доказанная        Контроль</a:t>
            </a:r>
          </a:p>
        </p:txBody>
      </p:sp>
      <p:sp>
        <p:nvSpPr>
          <p:cNvPr id="40966" name="Прямоугольник 9"/>
          <p:cNvSpPr>
            <a:spLocks noChangeArrowheads="1"/>
          </p:cNvSpPr>
          <p:nvPr/>
        </p:nvSpPr>
        <p:spPr bwMode="auto">
          <a:xfrm>
            <a:off x="2895600" y="2971800"/>
            <a:ext cx="1692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ПСП при КАИК</a:t>
            </a:r>
          </a:p>
        </p:txBody>
      </p:sp>
      <p:pic>
        <p:nvPicPr>
          <p:cNvPr id="4096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438400"/>
            <a:ext cx="3810000" cy="3670300"/>
          </a:xfrm>
          <a:noFill/>
        </p:spPr>
      </p:pic>
      <p:sp>
        <p:nvSpPr>
          <p:cNvPr id="40968" name="Прямоугольник 11"/>
          <p:cNvSpPr>
            <a:spLocks noChangeArrowheads="1"/>
          </p:cNvSpPr>
          <p:nvPr/>
        </p:nvSpPr>
        <p:spPr bwMode="auto">
          <a:xfrm>
            <a:off x="4703243" y="1562653"/>
            <a:ext cx="472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Пограничный уровень -</a:t>
            </a:r>
            <a:r>
              <a:rPr lang="en-US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990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пг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/мл  </a:t>
            </a:r>
            <a:endParaRPr lang="en-US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AUC ROC 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0.98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чувствительность и 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NPV- 100%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Специфичность – 93 %, 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PPV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- 92%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9" name="Прямоугольник 12"/>
          <p:cNvSpPr>
            <a:spLocks noChangeArrowheads="1"/>
          </p:cNvSpPr>
          <p:nvPr/>
        </p:nvSpPr>
        <p:spPr bwMode="auto">
          <a:xfrm>
            <a:off x="381000" y="6248400"/>
            <a:ext cx="876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200" dirty="0" err="1">
                <a:latin typeface="Arial" pitchFamily="34" charset="0"/>
                <a:cs typeface="Arial" pitchFamily="34" charset="0"/>
              </a:rPr>
              <a:t>Tanır</a:t>
            </a:r>
            <a:r>
              <a:rPr lang="en-US" alt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200" dirty="0" err="1">
                <a:latin typeface="Arial" pitchFamily="34" charset="0"/>
                <a:cs typeface="Arial" pitchFamily="34" charset="0"/>
              </a:rPr>
              <a:t>Basaranoglu</a:t>
            </a:r>
            <a:r>
              <a:rPr lang="en-US" altLang="ru-RU" sz="1200" dirty="0">
                <a:latin typeface="Arial" pitchFamily="34" charset="0"/>
                <a:cs typeface="Arial" pitchFamily="34" charset="0"/>
              </a:rPr>
              <a:t> S, et al., </a:t>
            </a:r>
            <a:r>
              <a:rPr lang="en-US" altLang="ru-RU" sz="1200" dirty="0" err="1">
                <a:latin typeface="Arial" pitchFamily="34" charset="0"/>
                <a:cs typeface="Arial" pitchFamily="34" charset="0"/>
              </a:rPr>
              <a:t>Presepsin</a:t>
            </a:r>
            <a:r>
              <a:rPr lang="en-US" altLang="ru-RU" sz="1200" dirty="0">
                <a:latin typeface="Arial" pitchFamily="34" charset="0"/>
                <a:cs typeface="Arial" pitchFamily="34" charset="0"/>
              </a:rPr>
              <a:t>: A new marker of catheter related blood stream infections in pediatric patients,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200" dirty="0">
                <a:latin typeface="Arial" pitchFamily="34" charset="0"/>
                <a:cs typeface="Arial" pitchFamily="34" charset="0"/>
              </a:rPr>
              <a:t>J Infect </a:t>
            </a:r>
            <a:r>
              <a:rPr lang="en-US" altLang="ru-RU" sz="1200" dirty="0" err="1">
                <a:latin typeface="Arial" pitchFamily="34" charset="0"/>
                <a:cs typeface="Arial" pitchFamily="34" charset="0"/>
              </a:rPr>
              <a:t>Chemother</a:t>
            </a:r>
            <a:r>
              <a:rPr lang="en-US" altLang="ru-RU" sz="1200" dirty="0">
                <a:latin typeface="Arial" pitchFamily="34" charset="0"/>
                <a:cs typeface="Arial" pitchFamily="34" charset="0"/>
              </a:rPr>
              <a:t> (2017),</a:t>
            </a:r>
            <a:endParaRPr lang="ru-RU" alt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230868"/>
            <a:ext cx="80632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N= 58 педиатрических пациентов,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контроль - 80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здоровых детей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105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Сепсис (данные по США)</a:t>
            </a:r>
            <a:endParaRPr lang="en-US" sz="4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Сепсис - глобальная проблема здравоохранения</a:t>
            </a:r>
          </a:p>
          <a:p>
            <a:pPr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Распространен:</a:t>
            </a:r>
          </a:p>
          <a:p>
            <a:pPr>
              <a:buFontTx/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751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случаев каждый год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Смертельно опасен:</a:t>
            </a:r>
          </a:p>
          <a:p>
            <a:pPr>
              <a:buFontTx/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смертей каждый день </a:t>
            </a:r>
          </a:p>
          <a:p>
            <a:pPr>
              <a:buFontTx/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(одна каждые 3 минуты)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Очень дорог:</a:t>
            </a:r>
          </a:p>
          <a:p>
            <a:pPr>
              <a:buFontTx/>
              <a:buNone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Стоимость каждого случая: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$22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000 - $57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700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(в 6 раз выше, чем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 пациентов без тяжелых инфекционных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осложнений)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Растет</a:t>
            </a:r>
          </a:p>
          <a:p>
            <a:pPr>
              <a:buFontTx/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на 1,5% ежегодно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9786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3"/>
          <p:cNvSpPr>
            <a:spLocks noGrp="1"/>
          </p:cNvSpPr>
          <p:nvPr>
            <p:ph type="title"/>
          </p:nvPr>
        </p:nvSpPr>
        <p:spPr>
          <a:xfrm>
            <a:off x="152400" y="-306388"/>
            <a:ext cx="8991600" cy="1143001"/>
          </a:xfrm>
        </p:spPr>
        <p:txBody>
          <a:bodyPr/>
          <a:lstStyle/>
          <a:p>
            <a:r>
              <a:rPr lang="ru-RU" altLang="ru-RU" sz="1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Значение ПСП для ранней диагностики инфекции в пост-операционный период, мониторинга  антибактериальной терапии,  прогноза исходов через 28 дней</a:t>
            </a: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55650" y="1412875"/>
            <a:ext cx="2424113" cy="3322638"/>
          </a:xfrm>
        </p:spPr>
      </p:pic>
      <p:pic>
        <p:nvPicPr>
          <p:cNvPr id="419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00563" y="1500188"/>
            <a:ext cx="3172618" cy="3112137"/>
          </a:xfrm>
        </p:spPr>
      </p:pic>
      <p:sp>
        <p:nvSpPr>
          <p:cNvPr id="10" name="Прямоугольник 9"/>
          <p:cNvSpPr/>
          <p:nvPr/>
        </p:nvSpPr>
        <p:spPr>
          <a:xfrm>
            <a:off x="-341313" y="779463"/>
            <a:ext cx="4572001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                           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Трансплантация (35 пациентов)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16388" y="809625"/>
            <a:ext cx="4572000" cy="3063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     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Абдоминальная хирургия (35 пациентов.) </a:t>
            </a:r>
          </a:p>
        </p:txBody>
      </p:sp>
      <p:sp>
        <p:nvSpPr>
          <p:cNvPr id="41991" name="Прямоугольник 11"/>
          <p:cNvSpPr>
            <a:spLocks noChangeArrowheads="1"/>
          </p:cNvSpPr>
          <p:nvPr/>
        </p:nvSpPr>
        <p:spPr bwMode="auto">
          <a:xfrm>
            <a:off x="1042988" y="1069975"/>
            <a:ext cx="4968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Arial" pitchFamily="34" charset="0"/>
                <a:cs typeface="Arial" pitchFamily="34" charset="0"/>
              </a:rPr>
              <a:t>48 ч</a:t>
            </a:r>
            <a:endParaRPr lang="en-US" altLang="ru-RU" sz="1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1992" name="Прямоугольник 12"/>
          <p:cNvSpPr>
            <a:spLocks noChangeArrowheads="1"/>
          </p:cNvSpPr>
          <p:nvPr/>
        </p:nvSpPr>
        <p:spPr bwMode="auto">
          <a:xfrm>
            <a:off x="1524000" y="1066800"/>
            <a:ext cx="4349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Arial" pitchFamily="34" charset="0"/>
                <a:cs typeface="Arial" pitchFamily="34" charset="0"/>
              </a:rPr>
              <a:t>96 ч</a:t>
            </a:r>
            <a:endParaRPr lang="en-US" altLang="ru-RU" sz="1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1993" name="Прямоугольник 13"/>
          <p:cNvSpPr>
            <a:spLocks noChangeArrowheads="1"/>
          </p:cNvSpPr>
          <p:nvPr/>
        </p:nvSpPr>
        <p:spPr bwMode="auto">
          <a:xfrm>
            <a:off x="1944688" y="1060450"/>
            <a:ext cx="1143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Arial" pitchFamily="34" charset="0"/>
                <a:cs typeface="Arial" pitchFamily="34" charset="0"/>
              </a:rPr>
              <a:t>144</a:t>
            </a:r>
            <a:r>
              <a:rPr lang="ru-RU" altLang="ru-RU" sz="1200" b="1">
                <a:latin typeface="Arial" pitchFamily="34" charset="0"/>
                <a:cs typeface="Arial" pitchFamily="34" charset="0"/>
              </a:rPr>
              <a:t> ч</a:t>
            </a:r>
            <a:endParaRPr lang="en-US" altLang="ru-RU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1994" name="Прямоугольник 14"/>
          <p:cNvSpPr>
            <a:spLocks noChangeArrowheads="1"/>
          </p:cNvSpPr>
          <p:nvPr/>
        </p:nvSpPr>
        <p:spPr bwMode="auto">
          <a:xfrm>
            <a:off x="2382838" y="1074738"/>
            <a:ext cx="5540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Arial" pitchFamily="34" charset="0"/>
                <a:cs typeface="Arial" pitchFamily="34" charset="0"/>
              </a:rPr>
              <a:t>15 дн.</a:t>
            </a:r>
            <a:endParaRPr lang="en-US" altLang="ru-RU" sz="1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1995" name="Прямоугольник 15"/>
          <p:cNvSpPr>
            <a:spLocks noChangeArrowheads="1"/>
          </p:cNvSpPr>
          <p:nvPr/>
        </p:nvSpPr>
        <p:spPr bwMode="auto">
          <a:xfrm>
            <a:off x="4935538" y="1090613"/>
            <a:ext cx="434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Arial" pitchFamily="34" charset="0"/>
                <a:cs typeface="Arial" pitchFamily="34" charset="0"/>
              </a:rPr>
              <a:t>48 ч</a:t>
            </a:r>
            <a:endParaRPr lang="en-US" altLang="ru-RU" sz="1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1996" name="Прямоугольник 16"/>
          <p:cNvSpPr>
            <a:spLocks noChangeArrowheads="1"/>
          </p:cNvSpPr>
          <p:nvPr/>
        </p:nvSpPr>
        <p:spPr bwMode="auto">
          <a:xfrm>
            <a:off x="5435600" y="1090613"/>
            <a:ext cx="434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Arial" pitchFamily="34" charset="0"/>
                <a:cs typeface="Arial" pitchFamily="34" charset="0"/>
              </a:rPr>
              <a:t>96 ч</a:t>
            </a:r>
            <a:endParaRPr lang="en-US" altLang="ru-RU" sz="1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1997" name="Прямоугольник 17"/>
          <p:cNvSpPr>
            <a:spLocks noChangeArrowheads="1"/>
          </p:cNvSpPr>
          <p:nvPr/>
        </p:nvSpPr>
        <p:spPr bwMode="auto">
          <a:xfrm>
            <a:off x="5922963" y="1090613"/>
            <a:ext cx="5048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Arial" pitchFamily="34" charset="0"/>
                <a:cs typeface="Arial" pitchFamily="34" charset="0"/>
              </a:rPr>
              <a:t>144 ч</a:t>
            </a:r>
            <a:endParaRPr lang="en-US" altLang="ru-RU" sz="1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42075" y="1090613"/>
            <a:ext cx="554038" cy="247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дн</a:t>
            </a: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1999" name="Прямоугольник 19"/>
          <p:cNvSpPr>
            <a:spLocks noChangeArrowheads="1"/>
          </p:cNvSpPr>
          <p:nvPr/>
        </p:nvSpPr>
        <p:spPr bwMode="auto">
          <a:xfrm>
            <a:off x="3211513" y="3603625"/>
            <a:ext cx="517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Arial" pitchFamily="34" charset="0"/>
                <a:cs typeface="Arial" pitchFamily="34" charset="0"/>
              </a:rPr>
              <a:t>Умер</a:t>
            </a:r>
            <a:endParaRPr lang="en-US" altLang="ru-RU" sz="1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8864" name="Прямоугольник 20"/>
          <p:cNvSpPr>
            <a:spLocks noChangeArrowheads="1"/>
          </p:cNvSpPr>
          <p:nvPr/>
        </p:nvSpPr>
        <p:spPr bwMode="auto">
          <a:xfrm>
            <a:off x="3232150" y="3044825"/>
            <a:ext cx="5334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Умер</a:t>
            </a:r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01" name="Прямоугольник 21"/>
          <p:cNvSpPr>
            <a:spLocks noChangeArrowheads="1"/>
          </p:cNvSpPr>
          <p:nvPr/>
        </p:nvSpPr>
        <p:spPr bwMode="auto">
          <a:xfrm>
            <a:off x="3232150" y="4241800"/>
            <a:ext cx="517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Arial" pitchFamily="34" charset="0"/>
                <a:cs typeface="Arial" pitchFamily="34" charset="0"/>
              </a:rPr>
              <a:t>Умер</a:t>
            </a:r>
            <a:endParaRPr lang="en-US" altLang="ru-RU" sz="1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2002" name="Прямоугольник 22"/>
          <p:cNvSpPr>
            <a:spLocks noChangeArrowheads="1"/>
          </p:cNvSpPr>
          <p:nvPr/>
        </p:nvSpPr>
        <p:spPr bwMode="auto">
          <a:xfrm>
            <a:off x="7595394" y="3662233"/>
            <a:ext cx="5857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Arial" pitchFamily="34" charset="0"/>
                <a:cs typeface="Arial" pitchFamily="34" charset="0"/>
              </a:rPr>
              <a:t>Умер</a:t>
            </a:r>
            <a:endParaRPr lang="en-US" alt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003" name="Прямоугольник 24"/>
          <p:cNvSpPr>
            <a:spLocks noChangeArrowheads="1"/>
          </p:cNvSpPr>
          <p:nvPr/>
        </p:nvSpPr>
        <p:spPr bwMode="auto">
          <a:xfrm>
            <a:off x="6904038" y="1090613"/>
            <a:ext cx="9842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Arial" pitchFamily="34" charset="0"/>
                <a:cs typeface="Arial" pitchFamily="34" charset="0"/>
              </a:rPr>
              <a:t>Исход 28 дн.</a:t>
            </a:r>
            <a:endParaRPr lang="en-US" altLang="ru-RU" sz="1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2875" y="5013325"/>
            <a:ext cx="90011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latin typeface="Book Antiqua" pitchFamily="18" charset="0"/>
              </a:rPr>
              <a:t>«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ПСП – ранний индикатор бактериальной инфекции. 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Через 15 мин после взятия крови, измеренные уровни ПСП можно использовать как указание для начала антибиотикотерапии  даже при отсутствии симптомов тяжелого сепсиса. 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Значения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ПСП перед, после хирургии и в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послеоперационный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период позволяют вычислять дельту, отражающую текущую тяжесть сепсиса.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ПСП имеет 100% чувствительность к инфекции, подтвержденной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гемокультурами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05" name="Прямоугольник 26"/>
          <p:cNvSpPr>
            <a:spLocks noChangeArrowheads="1"/>
          </p:cNvSpPr>
          <p:nvPr/>
        </p:nvSpPr>
        <p:spPr bwMode="auto">
          <a:xfrm>
            <a:off x="387350" y="6381750"/>
            <a:ext cx="7500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 i="1" dirty="0" err="1">
                <a:latin typeface="Times New Roman" pitchFamily="18" charset="0"/>
                <a:cs typeface="Times New Roman" pitchFamily="18" charset="0"/>
              </a:rPr>
              <a:t>Novelli</a:t>
            </a:r>
            <a:r>
              <a:rPr lang="en-US" altLang="ru-RU" sz="1000" b="1" i="1" dirty="0">
                <a:latin typeface="Times New Roman" pitchFamily="18" charset="0"/>
                <a:cs typeface="Times New Roman" pitchFamily="18" charset="0"/>
              </a:rPr>
              <a:t> G et al., </a:t>
            </a:r>
            <a:r>
              <a:rPr lang="en-US" altLang="ru-RU" sz="1000" b="1" i="1" dirty="0" err="1">
                <a:latin typeface="Times New Roman" pitchFamily="18" charset="0"/>
                <a:cs typeface="Times New Roman" pitchFamily="18" charset="0"/>
              </a:rPr>
              <a:t>Pathfast</a:t>
            </a:r>
            <a:r>
              <a:rPr lang="en-US" alt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000" b="1" i="1" dirty="0" err="1">
                <a:latin typeface="Times New Roman" pitchFamily="18" charset="0"/>
                <a:cs typeface="Times New Roman" pitchFamily="18" charset="0"/>
              </a:rPr>
              <a:t>Presepsin</a:t>
            </a:r>
            <a:r>
              <a:rPr lang="en-US" altLang="ru-RU" sz="1000" b="1" i="1" dirty="0">
                <a:latin typeface="Times New Roman" pitchFamily="18" charset="0"/>
                <a:cs typeface="Times New Roman" pitchFamily="18" charset="0"/>
              </a:rPr>
              <a:t> Assay for Early Diagnosis </a:t>
            </a:r>
            <a:r>
              <a:rPr lang="ru-RU" alt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000" b="1" i="1" dirty="0">
                <a:latin typeface="Times New Roman" pitchFamily="18" charset="0"/>
                <a:cs typeface="Times New Roman" pitchFamily="18" charset="0"/>
              </a:rPr>
              <a:t>of Bacterial Infections in Surgical  Patients: Preliminary Study. </a:t>
            </a:r>
            <a:endParaRPr lang="ru-RU" alt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 i="1" dirty="0">
                <a:latin typeface="Times New Roman" pitchFamily="18" charset="0"/>
                <a:cs typeface="Times New Roman" pitchFamily="18" charset="0"/>
              </a:rPr>
              <a:t>Transplant Proc. 2013 Sep;45(7):2750-3</a:t>
            </a:r>
            <a:endParaRPr lang="en-US" alt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06" name="Прямоугольник 1"/>
          <p:cNvSpPr>
            <a:spLocks noChangeArrowheads="1"/>
          </p:cNvSpPr>
          <p:nvPr/>
        </p:nvSpPr>
        <p:spPr bwMode="auto">
          <a:xfrm>
            <a:off x="2843213" y="1082675"/>
            <a:ext cx="9858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Arial" pitchFamily="34" charset="0"/>
                <a:cs typeface="Arial" pitchFamily="34" charset="0"/>
              </a:rPr>
              <a:t>Исход 28 дн.</a:t>
            </a:r>
            <a:endParaRPr lang="en-US" altLang="ru-RU" sz="1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2007" name="Прямоугольник 22"/>
          <p:cNvSpPr>
            <a:spLocks noChangeArrowheads="1"/>
          </p:cNvSpPr>
          <p:nvPr/>
        </p:nvSpPr>
        <p:spPr bwMode="auto">
          <a:xfrm>
            <a:off x="5326063" y="4576185"/>
            <a:ext cx="25490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Arial" pitchFamily="34" charset="0"/>
                <a:cs typeface="Arial" pitchFamily="34" charset="0"/>
              </a:rPr>
              <a:t>ПСП </a:t>
            </a:r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(Т0) - 3034,43 </a:t>
            </a:r>
            <a:r>
              <a:rPr lang="ru-RU" altLang="ru-RU" sz="1400" b="1" dirty="0">
                <a:latin typeface="Arial" pitchFamily="34" charset="0"/>
                <a:cs typeface="Arial" pitchFamily="34" charset="0"/>
              </a:rPr>
              <a:t>±2880,71</a:t>
            </a:r>
          </a:p>
        </p:txBody>
      </p:sp>
      <p:sp>
        <p:nvSpPr>
          <p:cNvPr id="42008" name="Прямоугольник 23"/>
          <p:cNvSpPr>
            <a:spLocks noChangeArrowheads="1"/>
          </p:cNvSpPr>
          <p:nvPr/>
        </p:nvSpPr>
        <p:spPr bwMode="auto">
          <a:xfrm>
            <a:off x="1042988" y="4724400"/>
            <a:ext cx="21018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Arial" pitchFamily="34" charset="0"/>
                <a:cs typeface="Arial" pitchFamily="34" charset="0"/>
              </a:rPr>
              <a:t>ПСП </a:t>
            </a:r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(Т0) - 2363 </a:t>
            </a:r>
            <a:r>
              <a:rPr lang="ru-RU" altLang="ru-RU" sz="1400" b="1" dirty="0">
                <a:latin typeface="Arial" pitchFamily="34" charset="0"/>
                <a:cs typeface="Arial" pitchFamily="34" charset="0"/>
              </a:rPr>
              <a:t>± 7988</a:t>
            </a:r>
          </a:p>
        </p:txBody>
      </p:sp>
    </p:spTree>
    <p:extLst>
      <p:ext uri="{BB962C8B-B14F-4D97-AF65-F5344CB8AC3E}">
        <p14:creationId xmlns:p14="http://schemas.microsoft.com/office/powerpoint/2010/main" xmlns="" val="368359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«стерильной» хирургии ПСП </a:t>
            </a:r>
            <a:br>
              <a:rPr lang="ru-RU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повышается</a:t>
            </a:r>
            <a:endParaRPr lang="ru-RU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8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588250" cy="4525963"/>
          </a:xfrm>
        </p:spPr>
      </p:pic>
      <p:sp>
        <p:nvSpPr>
          <p:cNvPr id="78852" name="Прямоугольник 4"/>
          <p:cNvSpPr>
            <a:spLocks noChangeArrowheads="1"/>
          </p:cNvSpPr>
          <p:nvPr/>
        </p:nvSpPr>
        <p:spPr bwMode="auto">
          <a:xfrm>
            <a:off x="1066800" y="6019800"/>
            <a:ext cx="899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400" b="1">
                <a:latin typeface="Book Antiqua" pitchFamily="18" charset="0"/>
              </a:rPr>
              <a:t>Unlike CRP and WBC, presepsin wasn’t affected under</a:t>
            </a:r>
            <a:r>
              <a:rPr lang="ru-RU" altLang="ru-RU" sz="1400" b="1">
                <a:latin typeface="Book Antiqua" pitchFamily="18" charset="0"/>
              </a:rPr>
              <a:t> </a:t>
            </a:r>
            <a:r>
              <a:rPr lang="en-US" altLang="ru-RU" sz="1400" b="1">
                <a:latin typeface="Book Antiqua" pitchFamily="18" charset="0"/>
              </a:rPr>
              <a:t>severe surgical condition.</a:t>
            </a:r>
            <a:endParaRPr lang="ru-RU" altLang="ru-RU" sz="1400">
              <a:latin typeface="Book Antiqua" pitchFamily="18" charset="0"/>
            </a:endParaRPr>
          </a:p>
        </p:txBody>
      </p:sp>
      <p:sp>
        <p:nvSpPr>
          <p:cNvPr id="78853" name="Прямоугольник 5"/>
          <p:cNvSpPr>
            <a:spLocks noChangeArrowheads="1"/>
          </p:cNvSpPr>
          <p:nvPr/>
        </p:nvSpPr>
        <p:spPr bwMode="auto">
          <a:xfrm>
            <a:off x="1524000" y="838200"/>
            <a:ext cx="7620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ru-RU" sz="1400" b="1" dirty="0">
                <a:latin typeface="Book Antiqua" pitchFamily="18" charset="0"/>
              </a:rPr>
              <a:t>Non-infectious spine scoliosis</a:t>
            </a:r>
            <a:r>
              <a:rPr lang="ru-RU" altLang="ru-RU" sz="1400" b="1" dirty="0">
                <a:latin typeface="Book Antiqua" pitchFamily="18" charset="0"/>
              </a:rPr>
              <a:t> </a:t>
            </a:r>
            <a:r>
              <a:rPr lang="en-US" altLang="ru-RU" sz="1400" b="1" dirty="0">
                <a:latin typeface="Book Antiqua" pitchFamily="18" charset="0"/>
              </a:rPr>
              <a:t>surgery patients (n=12)</a:t>
            </a:r>
            <a:endParaRPr lang="ru-RU" altLang="ru-RU" sz="1400" dirty="0">
              <a:latin typeface="Book Antiqua" pitchFamily="18" charset="0"/>
            </a:endParaRPr>
          </a:p>
        </p:txBody>
      </p:sp>
      <p:sp>
        <p:nvSpPr>
          <p:cNvPr id="78854" name="Прямоугольник 6"/>
          <p:cNvSpPr>
            <a:spLocks noChangeArrowheads="1"/>
          </p:cNvSpPr>
          <p:nvPr/>
        </p:nvSpPr>
        <p:spPr bwMode="auto">
          <a:xfrm>
            <a:off x="4572000" y="6324600"/>
            <a:ext cx="426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200">
                <a:latin typeface="Book Antiqua" pitchFamily="18" charset="0"/>
              </a:rPr>
              <a:t>The result published by G. Takahashi in 2013</a:t>
            </a:r>
            <a:endParaRPr lang="ru-RU" altLang="ru-RU" sz="12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000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ПСП, повышенный в течение послеоперационного </a:t>
            </a:r>
            <a:b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дня – предиктор развития инфекции</a:t>
            </a:r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452596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 пациентов, элективная кардиохирургия с АИК.</a:t>
            </a:r>
          </a:p>
          <a:p>
            <a:pPr>
              <a:buFontTx/>
              <a:buNone/>
            </a:pP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Послеоперационные инфекции – у 7 пациентов в течение дня операции (</a:t>
            </a:r>
            <a:r>
              <a:rPr lang="en-US" alt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 zero</a:t>
            </a:r>
            <a:r>
              <a:rPr lang="ru-RU" alt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послеоперационный день ноль</a:t>
            </a: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                                                      </a:t>
            </a:r>
          </a:p>
          <a:p>
            <a:pPr algn="ctr">
              <a:buFontTx/>
              <a:buNone/>
            </a:pPr>
            <a:endParaRPr lang="ru-RU" alt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Уровень ПСП (</a:t>
            </a:r>
            <a:r>
              <a:rPr lang="ru-RU" alt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пг</a:t>
            </a: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/мл, медиана)</a:t>
            </a:r>
          </a:p>
          <a:p>
            <a:pPr algn="ctr">
              <a:buFontTx/>
              <a:buNone/>
            </a:pP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развитии  инфекций                   Без инфекций </a:t>
            </a:r>
          </a:p>
          <a:p>
            <a:pPr algn="ctr">
              <a:buFontTx/>
              <a:buNone/>
            </a:pPr>
            <a:r>
              <a:rPr lang="en-US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995; 312-1603                             </a:t>
            </a: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334; 67-1410</a:t>
            </a:r>
            <a:endParaRPr lang="ru-RU" alt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endParaRPr lang="ru-RU" alt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Риски послеоперационного повышения ПСП связаны:</a:t>
            </a:r>
          </a:p>
          <a:p>
            <a:pPr algn="ctr">
              <a:buFontTx/>
              <a:buNone/>
            </a:pP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длительностью операции – риск 1,63;</a:t>
            </a:r>
          </a:p>
          <a:p>
            <a:pPr algn="ctr">
              <a:buFontTx/>
              <a:buNone/>
            </a:pP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длительность анестезии – риск 1,67.</a:t>
            </a:r>
          </a:p>
          <a:p>
            <a:pPr algn="ctr">
              <a:buFontTx/>
              <a:buNone/>
            </a:pP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СРБ и лейкоциты  с указанными рисками не связаны.</a:t>
            </a:r>
          </a:p>
          <a:p>
            <a:pPr>
              <a:buFontTx/>
              <a:buNone/>
            </a:pPr>
            <a:endParaRPr lang="ru-RU" alt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“This suggests that postoperative infection risk is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</a:t>
            </a:r>
          </a:p>
          <a:p>
            <a:pPr algn="ctr">
              <a:buFontTx/>
              <a:buNone/>
            </a:pP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patients with a high PSEP level at POD zero”.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sz="1400" dirty="0" smtClean="0"/>
          </a:p>
          <a:p>
            <a:endParaRPr lang="ru-RU" altLang="ru-RU" sz="1400" dirty="0" smtClean="0"/>
          </a:p>
        </p:txBody>
      </p:sp>
      <p:sp>
        <p:nvSpPr>
          <p:cNvPr id="43012" name="Прямоугольник 3"/>
          <p:cNvSpPr>
            <a:spLocks noChangeArrowheads="1"/>
          </p:cNvSpPr>
          <p:nvPr/>
        </p:nvSpPr>
        <p:spPr bwMode="auto">
          <a:xfrm>
            <a:off x="533400" y="5943600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Suzuki H et al. Evidence That </a:t>
            </a:r>
            <a:r>
              <a:rPr lang="en-US" alt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Presepsin</a:t>
            </a:r>
            <a:r>
              <a:rPr lang="en-US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is an Early Marker of Postoperative Infection After Cardiac Surgery. ANESTHESIOLOGY® 2015 Annual Meeting Abstract A3085</a:t>
            </a: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October 26, </a:t>
            </a:r>
            <a:r>
              <a:rPr lang="en-US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US" altLang="ru-RU" sz="2400" b="1" dirty="0"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519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1295400"/>
          </a:xfrm>
        </p:spPr>
        <p:txBody>
          <a:bodyPr/>
          <a:lstStyle/>
          <a:p>
            <a:r>
              <a:rPr lang="ru-RU" altLang="de-DE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Предоперационный уровень ПСП – предиктор исходов у пациентов, назначаемых на элективную кардиохирургию с АИК</a:t>
            </a:r>
            <a:endParaRPr lang="ru-RU" altLang="ru-RU" sz="2000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4343400" cy="4378424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alt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Проспективное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исследование, </a:t>
            </a:r>
            <a:r>
              <a:rPr lang="en-US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n=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856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30-дневная смертность – </a:t>
            </a:r>
            <a:r>
              <a:rPr lang="en-US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%, </a:t>
            </a:r>
            <a:endParaRPr lang="ru-RU" alt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6-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месячная смертность –</a:t>
            </a:r>
            <a:r>
              <a:rPr lang="en-US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%, </a:t>
            </a:r>
            <a:endParaRPr lang="ru-RU" alt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Смертность в течение 2 лет – </a:t>
            </a:r>
            <a:r>
              <a:rPr lang="en-US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4%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Пациенты, умершие в течение 30 </a:t>
            </a:r>
            <a:r>
              <a:rPr lang="ru-RU" alt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дн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., 6 мес. или 2 лет имели</a:t>
            </a:r>
            <a:r>
              <a:rPr lang="en-US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значительно повышенные</a:t>
            </a:r>
            <a:r>
              <a:rPr lang="en-US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предоперационные уровни ПСП (</a:t>
            </a:r>
            <a:r>
              <a:rPr lang="ru-RU" alt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пг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/мл)</a:t>
            </a:r>
            <a:endParaRPr lang="ru-RU" alt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alt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ru-RU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ru-RU" altLang="ru-RU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Умершие</a:t>
            </a:r>
            <a:r>
              <a:rPr lang="ru-RU" altLang="ru-RU" sz="1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altLang="ru-RU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Выжившие </a:t>
            </a:r>
            <a:endParaRPr lang="ru-RU" altLang="ru-RU" sz="1600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 дней: </a:t>
            </a:r>
            <a:r>
              <a:rPr lang="en-US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1166±1453;         258±391</a:t>
            </a:r>
            <a:endParaRPr lang="ru-RU" alt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мес.:       913±1215;         231±294  </a:t>
            </a:r>
            <a:endParaRPr lang="ru-RU" alt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года:       679±990;           225±290 </a:t>
            </a:r>
            <a:endParaRPr lang="ru-RU" alt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600" dirty="0" smtClean="0">
                <a:latin typeface="Book Antiqua" pitchFamily="18" charset="0"/>
              </a:rPr>
              <a:t> </a:t>
            </a:r>
          </a:p>
        </p:txBody>
      </p:sp>
      <p:pic>
        <p:nvPicPr>
          <p:cNvPr id="4403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65" y="956113"/>
            <a:ext cx="3024335" cy="4612364"/>
          </a:xfrm>
          <a:noFill/>
        </p:spPr>
      </p:pic>
      <p:sp>
        <p:nvSpPr>
          <p:cNvPr id="44037" name="Прямоугольник 5"/>
          <p:cNvSpPr>
            <a:spLocks noChangeArrowheads="1"/>
          </p:cNvSpPr>
          <p:nvPr/>
        </p:nvSpPr>
        <p:spPr bwMode="auto">
          <a:xfrm>
            <a:off x="304800" y="5562600"/>
            <a:ext cx="8686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C00000"/>
                </a:solidFill>
                <a:latin typeface="Book Antiqua" pitchFamily="18" charset="0"/>
              </a:rPr>
              <a:t>«</a:t>
            </a:r>
            <a:r>
              <a:rPr lang="ru-RU" alt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Повышенный предоперационный ПСП – независимый  предиктор послеоперационной  смертности у пациентов, назначаемых на плановую  кардиохирургию, более сильный,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другие общепринятые определения послеоперационных рисков</a:t>
            </a:r>
            <a:r>
              <a:rPr lang="ru-RU" alt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endParaRPr lang="ru-RU" alt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8" name="Прямоугольник 6"/>
          <p:cNvSpPr>
            <a:spLocks noChangeArrowheads="1"/>
          </p:cNvSpPr>
          <p:nvPr/>
        </p:nvSpPr>
        <p:spPr bwMode="auto">
          <a:xfrm>
            <a:off x="457200" y="6248400"/>
            <a:ext cx="868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Bomberg</a:t>
            </a: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H et al., </a:t>
            </a:r>
            <a:r>
              <a:rPr lang="en-US" alt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Presepsin</a:t>
            </a:r>
            <a:r>
              <a:rPr lang="en-US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(sCD14-ST) Is a Novel Marker for Risk</a:t>
            </a: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Stratification in Cardiac Surgery Patients</a:t>
            </a: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Anesthesiology 2017;126:631-42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380312" y="1854696"/>
            <a:ext cx="9717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AUC 0,88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80312" y="3398315"/>
            <a:ext cx="9717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AUC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0,87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52320" y="4869160"/>
            <a:ext cx="9717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AUC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0,81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7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Пресепсин</a:t>
            </a:r>
            <a:r>
              <a:rPr lang="ru-RU" altLang="ru-RU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маркер ранней диагностики</a:t>
            </a:r>
            <a:br>
              <a:rPr lang="ru-RU" altLang="ru-RU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мониторинга глубоких </a:t>
            </a:r>
            <a:r>
              <a:rPr lang="ru-RU" altLang="ru-RU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перипротезных</a:t>
            </a:r>
            <a:r>
              <a:rPr lang="ru-RU" altLang="ru-RU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инфекций (ГПИ)</a:t>
            </a:r>
            <a:endParaRPr lang="ru-RU" altLang="ru-RU" sz="2400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1992" y="1316037"/>
            <a:ext cx="4402016" cy="4525963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C00000"/>
              </a:buClr>
              <a:buNone/>
              <a:defRPr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Развитие ГПИ –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причина тяжелой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инвалидизации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является облигатным показанием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ревизионному </a:t>
            </a: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эндопротезированию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 пациентов с ГПИ и 30 без ГПИ..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Исследованы </a:t>
            </a: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биомаркеры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ПСП, СРБ, ИЛ-6,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TREM-1, CCL2, MMP-9, CD-163, TLR2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Диагностическое значение ПСП было выше, чем у СРБ и ИЛ-6: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AUC ROC- 0,926, 0,75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0,82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соответственно.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Диагностический потенциал </a:t>
            </a:r>
            <a:r>
              <a:rPr lang="nb-NO" sz="1800" b="1" dirty="0">
                <a:latin typeface="Arial" panose="020B0604020202020204" pitchFamily="34" charset="0"/>
                <a:cs typeface="Arial" panose="020B0604020202020204" pitchFamily="34" charset="0"/>
              </a:rPr>
              <a:t>TREM-1, </a:t>
            </a:r>
            <a:r>
              <a:rPr lang="nb-NO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MMP-9</a:t>
            </a:r>
            <a:r>
              <a:rPr lang="nb-NO" sz="1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b-NO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CD-163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был низким.</a:t>
            </a:r>
            <a:endParaRPr lang="ru-RU" b="1" dirty="0"/>
          </a:p>
        </p:txBody>
      </p:sp>
      <p:sp>
        <p:nvSpPr>
          <p:cNvPr id="95236" name="Содержимое 4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altLang="ru-RU" dirty="0" smtClean="0">
                <a:ea typeface="Calibri" pitchFamily="34" charset="0"/>
                <a:cs typeface="Times New Roman" pitchFamily="18" charset="0"/>
              </a:rPr>
              <a:t> </a:t>
            </a:r>
            <a:endParaRPr lang="ru-RU" altLang="ru-RU" sz="1400" b="1" dirty="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5237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09800"/>
            <a:ext cx="4232275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8" name="Rectangle 1"/>
          <p:cNvSpPr>
            <a:spLocks noChangeArrowheads="1"/>
          </p:cNvSpPr>
          <p:nvPr/>
        </p:nvSpPr>
        <p:spPr bwMode="auto">
          <a:xfrm>
            <a:off x="5334000" y="1386394"/>
            <a:ext cx="30055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600" b="1" dirty="0">
                <a:ea typeface="Calibri" pitchFamily="34" charset="0"/>
                <a:cs typeface="Arial" panose="020B0604020202020204" pitchFamily="34" charset="0"/>
              </a:rPr>
              <a:t>ПСП при развитии ГПИ </a:t>
            </a:r>
          </a:p>
          <a:p>
            <a:r>
              <a:rPr lang="ru-RU" altLang="ru-RU" sz="1600" b="1" dirty="0">
                <a:ea typeface="Calibri" pitchFamily="34" charset="0"/>
                <a:cs typeface="Arial" panose="020B0604020202020204" pitchFamily="34" charset="0"/>
              </a:rPr>
              <a:t>после </a:t>
            </a:r>
            <a:r>
              <a:rPr lang="ru-RU" altLang="ru-RU" sz="1600" b="1" dirty="0" err="1">
                <a:ea typeface="Calibri" pitchFamily="34" charset="0"/>
                <a:cs typeface="Arial" panose="020B0604020202020204" pitchFamily="34" charset="0"/>
              </a:rPr>
              <a:t>эндопротезирования</a:t>
            </a:r>
            <a:endParaRPr lang="ru-RU" altLang="ru-RU" sz="1600" b="1" dirty="0"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95239" name="Прямоугольник 6"/>
          <p:cNvSpPr>
            <a:spLocks noChangeArrowheads="1"/>
          </p:cNvSpPr>
          <p:nvPr/>
        </p:nvSpPr>
        <p:spPr bwMode="auto">
          <a:xfrm>
            <a:off x="6324600" y="2590800"/>
            <a:ext cx="14173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C00000"/>
                </a:solidFill>
                <a:ea typeface="Calibri" pitchFamily="34" charset="0"/>
                <a:cs typeface="Arial" panose="020B0604020202020204" pitchFamily="34" charset="0"/>
              </a:rPr>
              <a:t>583,7 ± 250,64 </a:t>
            </a:r>
          </a:p>
        </p:txBody>
      </p:sp>
      <p:sp>
        <p:nvSpPr>
          <p:cNvPr id="95240" name="Прямоугольник 7"/>
          <p:cNvSpPr>
            <a:spLocks noChangeArrowheads="1"/>
          </p:cNvSpPr>
          <p:nvPr/>
        </p:nvSpPr>
        <p:spPr bwMode="auto">
          <a:xfrm>
            <a:off x="5257800" y="3733800"/>
            <a:ext cx="12843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200" b="1" dirty="0">
                <a:ea typeface="Calibri" pitchFamily="34" charset="0"/>
                <a:cs typeface="Arial" panose="020B0604020202020204" pitchFamily="34" charset="0"/>
              </a:rPr>
              <a:t>196,54 ± 141,68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95800" y="5085184"/>
            <a:ext cx="457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AUC ROC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- 0.926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6570" y="5662666"/>
            <a:ext cx="33528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9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900" b="1" dirty="0" smtClean="0">
                <a:latin typeface="Arial" pitchFamily="34" charset="0"/>
                <a:cs typeface="Arial" pitchFamily="34" charset="0"/>
              </a:rPr>
              <a:t>Drago </a:t>
            </a:r>
            <a:r>
              <a:rPr lang="en-US" sz="900" b="1" dirty="0">
                <a:latin typeface="Arial" pitchFamily="34" charset="0"/>
                <a:cs typeface="Arial" pitchFamily="34" charset="0"/>
              </a:rPr>
              <a:t>L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900" b="1" dirty="0">
                <a:latin typeface="Arial" pitchFamily="34" charset="0"/>
                <a:cs typeface="Arial" pitchFamily="34" charset="0"/>
              </a:rPr>
              <a:t>et al </a:t>
            </a:r>
            <a:r>
              <a:rPr lang="en-US" sz="900" b="1" dirty="0" err="1">
                <a:latin typeface="Arial" pitchFamily="34" charset="0"/>
                <a:cs typeface="Arial" pitchFamily="34" charset="0"/>
              </a:rPr>
              <a:t>Int</a:t>
            </a:r>
            <a:r>
              <a:rPr lang="en-US" sz="900" b="1" dirty="0">
                <a:latin typeface="Arial" pitchFamily="34" charset="0"/>
                <a:cs typeface="Arial" pitchFamily="34" charset="0"/>
              </a:rPr>
              <a:t> J </a:t>
            </a:r>
            <a:r>
              <a:rPr lang="en-US" sz="900" b="1" dirty="0" err="1">
                <a:latin typeface="Arial" pitchFamily="34" charset="0"/>
                <a:cs typeface="Arial" pitchFamily="34" charset="0"/>
              </a:rPr>
              <a:t>Immunopathol</a:t>
            </a:r>
            <a:r>
              <a:rPr lang="en-US" sz="9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900" b="1" dirty="0" err="1">
                <a:latin typeface="Arial" pitchFamily="34" charset="0"/>
                <a:cs typeface="Arial" pitchFamily="34" charset="0"/>
              </a:rPr>
              <a:t>Pharmacol</a:t>
            </a:r>
            <a:r>
              <a:rPr lang="en-US" sz="900" b="1" dirty="0">
                <a:latin typeface="Arial" pitchFamily="34" charset="0"/>
                <a:cs typeface="Arial" pitchFamily="34" charset="0"/>
              </a:rPr>
              <a:t>. 2011;24(2):433-40.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243" name="Прямоугольник 12"/>
          <p:cNvSpPr>
            <a:spLocks noChangeArrowheads="1"/>
          </p:cNvSpPr>
          <p:nvPr/>
        </p:nvSpPr>
        <p:spPr bwMode="auto">
          <a:xfrm>
            <a:off x="4572000" y="5648912"/>
            <a:ext cx="4572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400" dirty="0">
                <a:cs typeface="Arial" panose="020B0604020202020204" pitchFamily="34" charset="0"/>
              </a:rPr>
              <a:t>MARAZZI</a:t>
            </a:r>
            <a:r>
              <a:rPr lang="ru-RU" altLang="ru-RU" sz="1400" dirty="0">
                <a:cs typeface="Arial" panose="020B0604020202020204" pitchFamily="34" charset="0"/>
              </a:rPr>
              <a:t> </a:t>
            </a:r>
            <a:r>
              <a:rPr lang="en-US" altLang="ru-RU" sz="1400" dirty="0">
                <a:cs typeface="Arial" panose="020B0604020202020204" pitchFamily="34" charset="0"/>
              </a:rPr>
              <a:t> MG.   New Biomarkers in the </a:t>
            </a:r>
          </a:p>
          <a:p>
            <a:pPr eaLnBrk="1" hangingPunct="1"/>
            <a:r>
              <a:rPr lang="en-US" altLang="ru-RU" sz="1400" dirty="0">
                <a:cs typeface="Arial" panose="020B0604020202020204" pitchFamily="34" charset="0"/>
              </a:rPr>
              <a:t>Clinical Process of Prosthetic Joint Infection,</a:t>
            </a:r>
            <a:endParaRPr lang="ru-RU" altLang="ru-RU" sz="1400" dirty="0">
              <a:cs typeface="Arial" panose="020B0604020202020204" pitchFamily="34" charset="0"/>
            </a:endParaRPr>
          </a:p>
          <a:p>
            <a:pPr eaLnBrk="1" hangingPunct="1"/>
            <a:r>
              <a:rPr lang="en-US" altLang="ru-RU" sz="1400" dirty="0">
                <a:cs typeface="Arial" panose="020B0604020202020204" pitchFamily="34" charset="0"/>
              </a:rPr>
              <a:t>TESI DI DOTTORATO DI RICERCA, 2017, 77 pages.</a:t>
            </a:r>
            <a:endParaRPr lang="ru-RU" altLang="ru-RU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140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1143000"/>
          </a:xfrm>
        </p:spPr>
        <p:txBody>
          <a:bodyPr>
            <a:normAutofit/>
          </a:bodyPr>
          <a:lstStyle/>
          <a:p>
            <a: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Прогностическое значение ПСП для диагностики</a:t>
            </a:r>
            <a:b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мониторинга ГПИ</a:t>
            </a:r>
            <a:endParaRPr lang="ru-RU" altLang="ru-RU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7" name="Содержимое 6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5105400" cy="4525963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ПСП значительно снижался со временем восстановления после операции.</a:t>
            </a:r>
          </a:p>
          <a:p>
            <a:pPr>
              <a:buFontTx/>
              <a:buNone/>
            </a:pP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ПСП – маркер: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рутинного мониторинга после первого </a:t>
            </a:r>
            <a:r>
              <a:rPr lang="ru-RU" alt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эндопротезирования</a:t>
            </a: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 целью первичного раннего выявления ГПИ и проведения незамедлительной  антибиотикотерапии для предотвращения ревизионного </a:t>
            </a:r>
            <a:r>
              <a:rPr lang="ru-RU" alt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эндопротезирования</a:t>
            </a:r>
            <a:r>
              <a:rPr lang="en-US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рутинного мониторинга после ревизии </a:t>
            </a:r>
            <a:r>
              <a:rPr lang="ru-RU" alt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эндопротеза</a:t>
            </a: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 целью раннего выявления вторичного инфицирования.</a:t>
            </a:r>
          </a:p>
        </p:txBody>
      </p:sp>
      <p:pic>
        <p:nvPicPr>
          <p:cNvPr id="47108" name="Содержимое 8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2209800"/>
            <a:ext cx="3429000" cy="2679700"/>
          </a:xfrm>
        </p:spPr>
      </p:pic>
      <p:sp>
        <p:nvSpPr>
          <p:cNvPr id="47109" name="Прямоугольник 9"/>
          <p:cNvSpPr>
            <a:spLocks noChangeArrowheads="1"/>
          </p:cNvSpPr>
          <p:nvPr/>
        </p:nvSpPr>
        <p:spPr bwMode="auto">
          <a:xfrm>
            <a:off x="5148064" y="1268760"/>
            <a:ext cx="38164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Динамика ПСП после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ревизионного </a:t>
            </a:r>
            <a:r>
              <a:rPr lang="ru-RU" alt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эндопротезирования</a:t>
            </a: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10" name="Прямоугольник 10"/>
          <p:cNvSpPr>
            <a:spLocks noChangeArrowheads="1"/>
          </p:cNvSpPr>
          <p:nvPr/>
        </p:nvSpPr>
        <p:spPr bwMode="auto">
          <a:xfrm>
            <a:off x="5334000" y="510540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T0 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 хирургией 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  <a:r>
              <a:rPr lang="en-US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через 48 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ч;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 – через 1 мес.;     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через 3 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мес.  </a:t>
            </a:r>
          </a:p>
        </p:txBody>
      </p:sp>
      <p:sp>
        <p:nvSpPr>
          <p:cNvPr id="47111" name="Прямоугольник 11"/>
          <p:cNvSpPr>
            <a:spLocks noChangeArrowheads="1"/>
          </p:cNvSpPr>
          <p:nvPr/>
        </p:nvSpPr>
        <p:spPr bwMode="auto">
          <a:xfrm>
            <a:off x="304800" y="6174432"/>
            <a:ext cx="883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MARAZZI</a:t>
            </a: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MG.   New Biomarkers in the </a:t>
            </a: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Clinical Process of Prosthetic Joint Infection</a:t>
            </a: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TESI DI DOTTORATO DI RICERCA, 2017, 77 pages.</a:t>
            </a:r>
            <a:endParaRPr lang="ru-RU" alt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765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4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ПСП – ранний маркер развития инфекций </a:t>
            </a:r>
            <a:br>
              <a:rPr lang="ru-RU" altLang="ru-RU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множественных травмах</a:t>
            </a:r>
            <a:r>
              <a:rPr lang="en-US" altLang="ru-RU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ru-RU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1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05000"/>
            <a:ext cx="3814763" cy="2819400"/>
          </a:xfrm>
          <a:noFill/>
        </p:spPr>
      </p:pic>
      <p:sp>
        <p:nvSpPr>
          <p:cNvPr id="48132" name="Прямоугольник 8"/>
          <p:cNvSpPr>
            <a:spLocks noChangeArrowheads="1"/>
          </p:cNvSpPr>
          <p:nvPr/>
        </p:nvSpPr>
        <p:spPr bwMode="auto">
          <a:xfrm>
            <a:off x="611560" y="1401348"/>
            <a:ext cx="419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Уровни ПСП при развитии инфекции  при 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множественных 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травмах </a:t>
            </a:r>
          </a:p>
        </p:txBody>
      </p:sp>
      <p:pic>
        <p:nvPicPr>
          <p:cNvPr id="4813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4267200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Прямоугольник 10"/>
          <p:cNvSpPr>
            <a:spLocks noChangeArrowheads="1"/>
          </p:cNvSpPr>
          <p:nvPr/>
        </p:nvSpPr>
        <p:spPr bwMode="auto">
          <a:xfrm>
            <a:off x="4651416" y="1350723"/>
            <a:ext cx="480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Динамика ПСП при развитии инфекции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при множественных  травмах </a:t>
            </a:r>
          </a:p>
        </p:txBody>
      </p:sp>
      <p:sp>
        <p:nvSpPr>
          <p:cNvPr id="48135" name="Rectangle 5"/>
          <p:cNvSpPr>
            <a:spLocks noChangeArrowheads="1"/>
          </p:cNvSpPr>
          <p:nvPr/>
        </p:nvSpPr>
        <p:spPr bwMode="auto">
          <a:xfrm>
            <a:off x="457201" y="4586219"/>
            <a:ext cx="8686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Пресепсин</a:t>
            </a:r>
            <a:r>
              <a:rPr lang="ru-RU" altLang="ru-RU" sz="18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(</a:t>
            </a:r>
            <a:r>
              <a:rPr lang="ru-RU" altLang="ru-RU" sz="1800" b="1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нг</a:t>
            </a:r>
            <a:r>
              <a:rPr lang="ru-RU" altLang="ru-RU" sz="18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/л):</a:t>
            </a:r>
          </a:p>
          <a:p>
            <a:pPr marL="285750" indent="-285750">
              <a:spcBef>
                <a:spcPct val="0"/>
              </a:spcBef>
            </a:pPr>
            <a:r>
              <a:rPr lang="ru-RU" altLang="ru-RU" sz="18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при </a:t>
            </a:r>
            <a:r>
              <a:rPr lang="ru-RU" altLang="ru-RU" sz="18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поступлении </a:t>
            </a:r>
            <a:r>
              <a:rPr lang="ru-RU" altLang="ru-RU" sz="18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без</a:t>
            </a:r>
            <a:r>
              <a:rPr lang="ru-RU" altLang="ru-RU" sz="18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 </a:t>
            </a:r>
            <a:r>
              <a:rPr lang="ru-RU" altLang="ru-RU" sz="18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инфекции  – 654,21 </a:t>
            </a:r>
            <a:r>
              <a:rPr lang="ru-RU" altLang="ru-RU" sz="18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(±511,068);</a:t>
            </a:r>
          </a:p>
          <a:p>
            <a:pPr marL="285750" indent="-285750">
              <a:spcBef>
                <a:spcPct val="0"/>
              </a:spcBef>
            </a:pPr>
            <a:r>
              <a:rPr lang="ru-RU" altLang="ru-RU" sz="18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при </a:t>
            </a:r>
            <a:r>
              <a:rPr lang="ru-RU" altLang="ru-RU" sz="18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ССВО </a:t>
            </a:r>
            <a:r>
              <a:rPr lang="ru-RU" altLang="ru-RU" sz="18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                                     – 917,08 </a:t>
            </a:r>
            <a:r>
              <a:rPr lang="ru-RU" altLang="ru-RU" sz="18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(±</a:t>
            </a:r>
            <a:r>
              <a:rPr lang="ru-RU" altLang="ru-RU" sz="18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69,042</a:t>
            </a:r>
            <a:r>
              <a:rPr lang="ru-RU" altLang="ru-RU" sz="18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);  </a:t>
            </a:r>
          </a:p>
          <a:p>
            <a:pPr marL="285750" indent="-285750">
              <a:spcBef>
                <a:spcPct val="0"/>
              </a:spcBef>
            </a:pPr>
            <a:r>
              <a:rPr lang="ru-RU" altLang="ru-RU" sz="18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при </a:t>
            </a:r>
            <a:r>
              <a:rPr lang="ru-RU" altLang="ru-RU" sz="18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инфекции </a:t>
            </a:r>
            <a:r>
              <a:rPr lang="ru-RU" altLang="ru-RU" sz="18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                              – </a:t>
            </a:r>
            <a:r>
              <a:rPr lang="ru-RU" alt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1513,25 </a:t>
            </a:r>
            <a:r>
              <a:rPr lang="ru-RU" altLang="ru-RU" sz="18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(±2296,54</a:t>
            </a:r>
            <a:r>
              <a:rPr lang="ru-RU" altLang="ru-RU" sz="18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).</a:t>
            </a:r>
            <a:r>
              <a:rPr lang="ru-RU" altLang="ru-RU" sz="1800" b="1" i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             </a:t>
            </a:r>
            <a:endParaRPr lang="ru-RU" altLang="ru-RU" sz="1800" b="1" i="1" dirty="0" smtClean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800" b="1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Не было обнаружено существенных различий в уровнях ПСП у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800" b="1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пациентов с ССВО и без ССВО.</a:t>
            </a:r>
            <a:endParaRPr lang="ru-RU" altLang="ru-RU" sz="1800" b="1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48136" name="Прямоугольник 12"/>
          <p:cNvSpPr>
            <a:spLocks noChangeArrowheads="1"/>
          </p:cNvSpPr>
          <p:nvPr/>
        </p:nvSpPr>
        <p:spPr bwMode="auto">
          <a:xfrm>
            <a:off x="152400" y="62484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Sparacino</a:t>
            </a: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M et al. Plasma concentration of </a:t>
            </a:r>
            <a:r>
              <a:rPr lang="en-US" alt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presepsin</a:t>
            </a:r>
            <a:r>
              <a:rPr lang="en-US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and its relationship to the diagnosis of infections in multiple trauma patients admitted to intensive care. </a:t>
            </a:r>
            <a:r>
              <a:rPr lang="en-US" alt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Microbiologia</a:t>
            </a:r>
            <a:r>
              <a:rPr lang="en-US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Medica</a:t>
            </a:r>
            <a:r>
              <a:rPr lang="en-US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2017; 32:6870</a:t>
            </a:r>
          </a:p>
        </p:txBody>
      </p:sp>
    </p:spTree>
    <p:extLst>
      <p:ext uri="{BB962C8B-B14F-4D97-AF65-F5344CB8AC3E}">
        <p14:creationId xmlns="" xmlns:p14="http://schemas.microsoft.com/office/powerpoint/2010/main" val="264806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836712"/>
          </a:xfrm>
        </p:spPr>
        <p:txBody>
          <a:bodyPr>
            <a:normAutofit/>
          </a:bodyPr>
          <a:lstStyle/>
          <a:p>
            <a:pPr algn="l"/>
            <a:r>
              <a:rPr lang="ru-RU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Российские исследования:</a:t>
            </a:r>
            <a:endParaRPr lang="ru-RU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00808"/>
            <a:ext cx="8248430" cy="4611081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Пневмонии;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Гнойно-септических осложнений острого панкреатита;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Глубоких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перипротезных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инфекций;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Инфекционного эндокардита;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800" b="1" dirty="0" smtClean="0">
                <a:latin typeface="Myriad Pro" pitchFamily="34" charset="0"/>
              </a:rPr>
              <a:t>Бактериальных инфекций ЦНС (измерение в СМЖ)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Диагностики и прогнозирования инфекционных осложнений цирроза печени;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Сепсиса и септического шока у онкологических пациентов с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агранулоцитозом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Сепсиса у новорожденных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268760"/>
            <a:ext cx="6416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yriad Pro" pitchFamily="34" charset="0"/>
                <a:ea typeface="+mj-ea"/>
                <a:cs typeface="+mj-cs"/>
              </a:rPr>
              <a:t>ПСП – ранний маркер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rmAutofit/>
          </a:bodyPr>
          <a:lstStyle/>
          <a:p>
            <a:r>
              <a:rPr lang="ru-RU" sz="30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Пресепсин</a:t>
            </a:r>
            <a:r>
              <a:rPr lang="ru-RU" sz="3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мониторинге эффективности терапии сепсиса</a:t>
            </a:r>
          </a:p>
        </p:txBody>
      </p:sp>
      <p:pic>
        <p:nvPicPr>
          <p:cNvPr id="6" name="Picture 2" descr="C:\Documents and Settings\vvv\Мои документы\PRESEPSIN INFO\PSP Mechanisms\Пресепсин_ру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868144" y="3933056"/>
            <a:ext cx="2988126" cy="22850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771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полу-жизни ПСП</a:t>
            </a:r>
            <a:endParaRPr lang="ru-RU" sz="3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4"/>
          <p:cNvPicPr>
            <a:picLocks noChangeAspect="1" noChangeArrowheads="1"/>
          </p:cNvPicPr>
          <p:nvPr/>
        </p:nvPicPr>
        <p:blipFill>
          <a:blip r:embed="rId2" cstate="print"/>
          <a:srcRect l="13599" t="11996" r="16261" b="1192"/>
          <a:stretch>
            <a:fillRect/>
          </a:stretch>
        </p:blipFill>
        <p:spPr bwMode="auto">
          <a:xfrm>
            <a:off x="1379413" y="842128"/>
            <a:ext cx="6169149" cy="395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899592" y="4797152"/>
            <a:ext cx="7128792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ПСП выводится почками.</a:t>
            </a:r>
          </a:p>
          <a:p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Время полу-жизни ПСП:  ½ - 1 ч, </a:t>
            </a:r>
          </a:p>
          <a:p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Время полу-жизни ПКТ: 25-30 ч.</a:t>
            </a: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одержимое 5"/>
          <p:cNvSpPr>
            <a:spLocks noGrp="1"/>
          </p:cNvSpPr>
          <p:nvPr>
            <p:ph idx="4294967295"/>
          </p:nvPr>
        </p:nvSpPr>
        <p:spPr>
          <a:xfrm>
            <a:off x="4427984" y="6165304"/>
            <a:ext cx="4585320" cy="433536"/>
          </a:xfrm>
        </p:spPr>
        <p:txBody>
          <a:bodyPr>
            <a:normAutofit/>
          </a:bodyPr>
          <a:lstStyle/>
          <a:p>
            <a:pPr algn="r">
              <a:buFontTx/>
              <a:buNone/>
            </a:pPr>
            <a:r>
              <a:rPr lang="en-US" altLang="ru-RU" sz="1000" dirty="0" err="1" smtClean="0"/>
              <a:t>Shirakawa</a:t>
            </a:r>
            <a:r>
              <a:rPr lang="en-US" altLang="ru-RU" sz="1000" dirty="0" smtClean="0"/>
              <a:t> K. Diagnosis of Respiratory Tract Infectious Disease using urine specimens. </a:t>
            </a:r>
            <a:endParaRPr lang="ru-RU" altLang="ru-RU" sz="1000" dirty="0" smtClean="0"/>
          </a:p>
          <a:p>
            <a:pPr algn="r">
              <a:buFontTx/>
              <a:buNone/>
            </a:pPr>
            <a:r>
              <a:rPr lang="en-US" altLang="ru-RU" sz="1000" dirty="0" smtClean="0"/>
              <a:t>European Patent Application EP 2 711 710 A1</a:t>
            </a:r>
            <a:endParaRPr lang="ru-RU" altLang="ru-RU" sz="1000" dirty="0" smtClean="0"/>
          </a:p>
        </p:txBody>
      </p:sp>
    </p:spTree>
    <p:extLst>
      <p:ext uri="{BB962C8B-B14F-4D97-AF65-F5344CB8AC3E}">
        <p14:creationId xmlns="" xmlns:p14="http://schemas.microsoft.com/office/powerpoint/2010/main" val="415141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18487" cy="5649912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Несмотря на широкое применение современных антибиотиков и высокотехнологичных методов реанимации сепсис – основная причина смертности пациентов в ОРИТ. 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Наиболее </a:t>
            </a: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частым возбудителем остаются грамположительные микробы, очень быстро </a:t>
            </a: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возрастает </a:t>
            </a: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этиологическая роль грибов.</a:t>
            </a:r>
            <a:endParaRPr lang="ru-RU" altLang="ru-RU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ru-RU" altLang="ru-RU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Смертность при сепсисе составляет 7-17%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При тяжелом сепсисе – 20-53%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При септическом шоке – 53-63%</a:t>
            </a:r>
            <a:br>
              <a:rPr lang="ru-RU" alt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latin typeface="Arial" pitchFamily="34" charset="0"/>
                <a:cs typeface="Arial" pitchFamily="34" charset="0"/>
              </a:rPr>
              <a:t>Balk</a:t>
            </a:r>
            <a:r>
              <a:rPr lang="ru-RU" altLang="ru-RU" sz="1200" b="1" dirty="0">
                <a:latin typeface="Arial" pitchFamily="34" charset="0"/>
                <a:cs typeface="Arial" pitchFamily="34" charset="0"/>
              </a:rPr>
              <a:t>, R.A. </a:t>
            </a:r>
            <a:r>
              <a:rPr lang="ru-RU" altLang="ru-RU" sz="1200" b="1" dirty="0" err="1">
                <a:latin typeface="Arial" pitchFamily="34" charset="0"/>
                <a:cs typeface="Arial" pitchFamily="34" charset="0"/>
              </a:rPr>
              <a:t>Crit</a:t>
            </a:r>
            <a:r>
              <a:rPr lang="ru-RU" altLang="ru-RU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latin typeface="Arial" pitchFamily="34" charset="0"/>
                <a:cs typeface="Arial" pitchFamily="34" charset="0"/>
              </a:rPr>
              <a:t>Care</a:t>
            </a:r>
            <a:r>
              <a:rPr lang="ru-RU" altLang="ru-RU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latin typeface="Arial" pitchFamily="34" charset="0"/>
                <a:cs typeface="Arial" pitchFamily="34" charset="0"/>
              </a:rPr>
              <a:t>Clin</a:t>
            </a:r>
            <a:r>
              <a:rPr lang="ru-RU" altLang="ru-RU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smtClean="0">
                <a:latin typeface="Arial" pitchFamily="34" charset="0"/>
                <a:cs typeface="Arial" pitchFamily="34" charset="0"/>
              </a:rPr>
              <a:t>2000;337:52</a:t>
            </a:r>
          </a:p>
          <a:p>
            <a:pPr marL="0" indent="0">
              <a:buClr>
                <a:srgbClr val="C00000"/>
              </a:buClr>
              <a:buNone/>
            </a:pPr>
            <a:endParaRPr lang="ru-RU" altLang="ru-RU" sz="1200" b="1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Каждый час задержки начала введения адекватных антибиотиков приводит к повышению смертности на 7%.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Своевременная диагностика сепсиса и назначение эффективной терапии – основные  условия для снижения смертности.</a:t>
            </a:r>
          </a:p>
          <a:p>
            <a:r>
              <a:rPr lang="ru-RU" altLang="ru-RU" sz="2000" b="1" dirty="0" smtClean="0">
                <a:solidFill>
                  <a:srgbClr val="CC0000"/>
                </a:solidFill>
                <a:latin typeface="Arial" pitchFamily="34" charset="0"/>
              </a:rPr>
              <a:t>Выживаемость пациентов, получивших терапию в первые 3,5 - 4 ч </a:t>
            </a:r>
            <a:r>
              <a:rPr lang="en-US" altLang="ru-RU" sz="2000" b="1" dirty="0" smtClean="0">
                <a:solidFill>
                  <a:srgbClr val="CC0000"/>
                </a:solidFill>
                <a:latin typeface="Arial" pitchFamily="34" charset="0"/>
              </a:rPr>
              <a:t>&gt; 50%</a:t>
            </a:r>
            <a:r>
              <a:rPr lang="ru-RU" altLang="ru-RU" sz="2000" b="1" dirty="0" smtClean="0">
                <a:solidFill>
                  <a:srgbClr val="CC0000"/>
                </a:solidFill>
                <a:latin typeface="Arial" pitchFamily="34" charset="0"/>
              </a:rPr>
              <a:t>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ru-RU" altLang="ru-RU" sz="2400" b="1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01237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64704"/>
          </a:xfrm>
        </p:spPr>
        <p:txBody>
          <a:bodyPr>
            <a:normAutofit fontScale="90000"/>
          </a:bodyPr>
          <a:lstStyle/>
          <a:p>
            <a:pPr algn="l"/>
            <a:r>
              <a:rPr lang="ru-RU" sz="3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ПСП в мониторинге </a:t>
            </a:r>
            <a:r>
              <a:rPr lang="ru-RU" sz="30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антибиотикотерапии</a:t>
            </a:r>
            <a:endParaRPr lang="ru-RU" sz="3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62068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ru-RU" altLang="ja-JP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Трансплантация и абдоминальная хирургия, положительные </a:t>
            </a:r>
            <a:r>
              <a:rPr kumimoji="1" lang="ru-RU" altLang="ja-JP" dirty="0" err="1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гемокультуры</a:t>
            </a:r>
            <a:r>
              <a:rPr kumimoji="1" lang="ru-RU" altLang="ja-JP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:</a:t>
            </a:r>
            <a:endParaRPr kumimoji="1" lang="ru-RU" altLang="ja-JP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3"/>
          <p:cNvSpPr txBox="1">
            <a:spLocks noChangeArrowheads="1"/>
          </p:cNvSpPr>
          <p:nvPr/>
        </p:nvSpPr>
        <p:spPr bwMode="auto">
          <a:xfrm>
            <a:off x="5940152" y="6423139"/>
            <a:ext cx="30928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kumimoji="1" lang="en-US" altLang="ja-JP" sz="1000" dirty="0">
                <a:ea typeface="MS PGothic" pitchFamily="34" charset="-128"/>
                <a:cs typeface="Tahoma" pitchFamily="34" charset="0"/>
              </a:rPr>
              <a:t>Transplant Proc. 2013 Sep;45(7):2750-3.</a:t>
            </a:r>
          </a:p>
        </p:txBody>
      </p:sp>
      <p:sp>
        <p:nvSpPr>
          <p:cNvPr id="6" name="Text Box 41"/>
          <p:cNvSpPr txBox="1">
            <a:spLocks noChangeArrowheads="1"/>
          </p:cNvSpPr>
          <p:nvPr/>
        </p:nvSpPr>
        <p:spPr bwMode="auto">
          <a:xfrm>
            <a:off x="611560" y="5517232"/>
            <a:ext cx="806489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ru-RU" altLang="ja-JP" sz="24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Уровни ПСП быстро понижаются </a:t>
            </a:r>
            <a:br>
              <a:rPr kumimoji="1" lang="ru-RU" altLang="ja-JP" sz="24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kumimoji="1" lang="ru-RU" altLang="ja-JP" sz="24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при использовании оптимальных антибиотиков</a:t>
            </a:r>
            <a:endParaRPr kumimoji="1" lang="ja-JP" altLang="en-US" sz="2400" dirty="0"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782" t="26088" r="16887" b="10272"/>
          <a:stretch>
            <a:fillRect/>
          </a:stretch>
        </p:blipFill>
        <p:spPr bwMode="auto">
          <a:xfrm>
            <a:off x="755576" y="1196752"/>
            <a:ext cx="788487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1173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1143000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ПСП, ПКТ, ИЛ-6 и СРБ у пациентов  </a:t>
            </a:r>
            <a:r>
              <a:rPr lang="en-US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благоприятным </a:t>
            </a:r>
            <a:r>
              <a:rPr lang="en-US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(n=27) 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неблагоприятным </a:t>
            </a:r>
            <a:r>
              <a:rPr lang="en-US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(n=26) 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прогнозом согласно</a:t>
            </a:r>
            <a:r>
              <a:rPr lang="en-US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шкале </a:t>
            </a:r>
            <a:r>
              <a:rPr lang="en-US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SOFA</a:t>
            </a:r>
            <a:endParaRPr lang="ru-RU" altLang="ru-RU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2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590800"/>
            <a:ext cx="4495800" cy="2279650"/>
          </a:xfrm>
        </p:spPr>
      </p:pic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2590800"/>
            <a:ext cx="4673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Прямоугольник 5"/>
          <p:cNvSpPr>
            <a:spLocks noChangeArrowheads="1"/>
          </p:cNvSpPr>
          <p:nvPr/>
        </p:nvSpPr>
        <p:spPr bwMode="auto">
          <a:xfrm>
            <a:off x="457200" y="4038600"/>
            <a:ext cx="515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itchFamily="34" charset="0"/>
              </a:rPr>
              <a:t>ПСП</a:t>
            </a:r>
          </a:p>
        </p:txBody>
      </p:sp>
      <p:sp>
        <p:nvSpPr>
          <p:cNvPr id="52230" name="Прямоугольник 6"/>
          <p:cNvSpPr>
            <a:spLocks noChangeArrowheads="1"/>
          </p:cNvSpPr>
          <p:nvPr/>
        </p:nvSpPr>
        <p:spPr bwMode="auto">
          <a:xfrm>
            <a:off x="2819400" y="4038600"/>
            <a:ext cx="48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itchFamily="34" charset="0"/>
              </a:rPr>
              <a:t>ПКТ</a:t>
            </a:r>
          </a:p>
        </p:txBody>
      </p:sp>
      <p:sp>
        <p:nvSpPr>
          <p:cNvPr id="52231" name="Прямоугольник 7"/>
          <p:cNvSpPr>
            <a:spLocks noChangeArrowheads="1"/>
          </p:cNvSpPr>
          <p:nvPr/>
        </p:nvSpPr>
        <p:spPr bwMode="auto">
          <a:xfrm>
            <a:off x="5181600" y="4191000"/>
            <a:ext cx="538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itchFamily="34" charset="0"/>
              </a:rPr>
              <a:t>ИЛ-6</a:t>
            </a:r>
          </a:p>
        </p:txBody>
      </p:sp>
      <p:sp>
        <p:nvSpPr>
          <p:cNvPr id="52232" name="Прямоугольник 8"/>
          <p:cNvSpPr>
            <a:spLocks noChangeArrowheads="1"/>
          </p:cNvSpPr>
          <p:nvPr/>
        </p:nvSpPr>
        <p:spPr bwMode="auto">
          <a:xfrm>
            <a:off x="7391400" y="4191000"/>
            <a:ext cx="50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itchFamily="34" charset="0"/>
              </a:rPr>
              <a:t>СРБ</a:t>
            </a:r>
          </a:p>
        </p:txBody>
      </p:sp>
      <p:sp>
        <p:nvSpPr>
          <p:cNvPr id="52233" name="Прямоугольник 9"/>
          <p:cNvSpPr>
            <a:spLocks noChangeArrowheads="1"/>
          </p:cNvSpPr>
          <p:nvPr/>
        </p:nvSpPr>
        <p:spPr bwMode="auto">
          <a:xfrm>
            <a:off x="290513" y="4953000"/>
            <a:ext cx="979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Благо-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приятный</a:t>
            </a:r>
          </a:p>
        </p:txBody>
      </p:sp>
      <p:sp>
        <p:nvSpPr>
          <p:cNvPr id="52234" name="Прямоугольник 10"/>
          <p:cNvSpPr>
            <a:spLocks noChangeArrowheads="1"/>
          </p:cNvSpPr>
          <p:nvPr/>
        </p:nvSpPr>
        <p:spPr bwMode="auto">
          <a:xfrm>
            <a:off x="2362200" y="495300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Благо-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приятный</a:t>
            </a:r>
          </a:p>
        </p:txBody>
      </p:sp>
      <p:sp>
        <p:nvSpPr>
          <p:cNvPr id="52235" name="Прямоугольник 11"/>
          <p:cNvSpPr>
            <a:spLocks noChangeArrowheads="1"/>
          </p:cNvSpPr>
          <p:nvPr/>
        </p:nvSpPr>
        <p:spPr bwMode="auto">
          <a:xfrm>
            <a:off x="4800600" y="49530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Благо-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приятный</a:t>
            </a:r>
          </a:p>
        </p:txBody>
      </p:sp>
      <p:sp>
        <p:nvSpPr>
          <p:cNvPr id="52236" name="Прямоугольник 12"/>
          <p:cNvSpPr>
            <a:spLocks noChangeArrowheads="1"/>
          </p:cNvSpPr>
          <p:nvPr/>
        </p:nvSpPr>
        <p:spPr bwMode="auto">
          <a:xfrm>
            <a:off x="7010400" y="48768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Благо-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приятный</a:t>
            </a:r>
          </a:p>
        </p:txBody>
      </p:sp>
      <p:sp>
        <p:nvSpPr>
          <p:cNvPr id="52237" name="Прямоугольник 13"/>
          <p:cNvSpPr>
            <a:spLocks noChangeArrowheads="1"/>
          </p:cNvSpPr>
          <p:nvPr/>
        </p:nvSpPr>
        <p:spPr bwMode="auto">
          <a:xfrm>
            <a:off x="1066800" y="495300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Неблаго</a:t>
            </a:r>
            <a:r>
              <a:rPr lang="ru-RU" alt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приятный</a:t>
            </a:r>
          </a:p>
        </p:txBody>
      </p:sp>
      <p:sp>
        <p:nvSpPr>
          <p:cNvPr id="52238" name="Прямоугольник 14"/>
          <p:cNvSpPr>
            <a:spLocks noChangeArrowheads="1"/>
          </p:cNvSpPr>
          <p:nvPr/>
        </p:nvSpPr>
        <p:spPr bwMode="auto">
          <a:xfrm>
            <a:off x="3581400" y="49530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Неблаго</a:t>
            </a:r>
            <a:r>
              <a:rPr lang="ru-RU" alt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приятный</a:t>
            </a:r>
          </a:p>
        </p:txBody>
      </p:sp>
      <p:sp>
        <p:nvSpPr>
          <p:cNvPr id="52239" name="Прямоугольник 15"/>
          <p:cNvSpPr>
            <a:spLocks noChangeArrowheads="1"/>
          </p:cNvSpPr>
          <p:nvPr/>
        </p:nvSpPr>
        <p:spPr bwMode="auto">
          <a:xfrm>
            <a:off x="6019800" y="48768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Неблаго</a:t>
            </a:r>
            <a:r>
              <a:rPr lang="ru-RU" alt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приятный</a:t>
            </a:r>
          </a:p>
        </p:txBody>
      </p:sp>
      <p:sp>
        <p:nvSpPr>
          <p:cNvPr id="52240" name="Прямоугольник 16"/>
          <p:cNvSpPr>
            <a:spLocks noChangeArrowheads="1"/>
          </p:cNvSpPr>
          <p:nvPr/>
        </p:nvSpPr>
        <p:spPr bwMode="auto">
          <a:xfrm>
            <a:off x="7924800" y="487680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Неблаго</a:t>
            </a:r>
            <a:r>
              <a:rPr lang="ru-RU" alt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приятный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52400" y="1219200"/>
            <a:ext cx="8763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lain" startAt="103"/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пациента, поступили в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ОРИТ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 подозрением на сепсис, </a:t>
            </a:r>
          </a:p>
          <a:p>
            <a:pPr marL="342900" indent="-342900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3 группы: сепсис, тяжелый сепсис, септический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шок </a:t>
            </a:r>
            <a:r>
              <a:rPr lang="ru-RU" altLang="ru-RU" sz="14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–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согласно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показателям по шкалам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SOFA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APACHE II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группы</a:t>
            </a:r>
          </a:p>
          <a:p>
            <a:pPr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с благоприятным и неблагоприятным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прогнозом.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Измерения ПСП, ПКТ, ИЛ-6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СРБ 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при поступлении, на 1, 3, 5 и 7 день.</a:t>
            </a:r>
          </a:p>
          <a:p>
            <a:pPr>
              <a:defRPr/>
            </a:pP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2242" name="Прямоугольник 19"/>
          <p:cNvSpPr>
            <a:spLocks noChangeArrowheads="1"/>
          </p:cNvSpPr>
          <p:nvPr/>
        </p:nvSpPr>
        <p:spPr bwMode="auto">
          <a:xfrm>
            <a:off x="381000" y="60960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Endo S</a:t>
            </a: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en-US" alt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Presepsin</a:t>
            </a:r>
            <a:r>
              <a:rPr lang="en-US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as a powerful monitoring tool for the prognosis and treatment of sepsis: </a:t>
            </a:r>
            <a:endParaRPr lang="ru-RU" alt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A multicenter prospective study. J Infect </a:t>
            </a:r>
            <a:r>
              <a:rPr lang="en-US" alt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Chemother</a:t>
            </a:r>
            <a:r>
              <a:rPr lang="en-US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. 2013 Dec 1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769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407" y="188640"/>
            <a:ext cx="88392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 купировании клинических симптомов сепсиса  динамика ПСП (в отличие от динамики ПКТ) прогнозирует рецидив сепсиса </a:t>
            </a:r>
            <a:b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3" name="Содержимое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672" t="35524" r="22357" b="9947"/>
          <a:stretch>
            <a:fillRect/>
          </a:stretch>
        </p:blipFill>
        <p:spPr>
          <a:xfrm>
            <a:off x="1115616" y="2519199"/>
            <a:ext cx="6689725" cy="3911600"/>
          </a:xfrm>
        </p:spPr>
      </p:pic>
      <p:sp>
        <p:nvSpPr>
          <p:cNvPr id="51204" name="Rectangle 1"/>
          <p:cNvSpPr>
            <a:spLocks noChangeArrowheads="1"/>
          </p:cNvSpPr>
          <p:nvPr/>
        </p:nvSpPr>
        <p:spPr bwMode="auto">
          <a:xfrm>
            <a:off x="243407" y="6396153"/>
            <a:ext cx="8140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Sargentini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V et al. </a:t>
            </a:r>
            <a:r>
              <a:rPr lang="en-US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Presepsin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as a potential marker for bacterial infection relapse in critical care patients. </a:t>
            </a:r>
          </a:p>
          <a:p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ru-RU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preliminary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.[</a:t>
            </a:r>
            <a:r>
              <a:rPr lang="ru-RU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2014; 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6080" y="1124744"/>
            <a:ext cx="82423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21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пациент в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ОРИТ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9 пациентов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проходили терапию по поводу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нозокомиальных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инфекций. При этом у них наблюдалась ремиссия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с последующим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рецидивом.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 7 пациентов из 9 уровень ПСП составлял &gt;1000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пг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/мл несмотря на антибиотикотерапию, исчезновение симптомов сепсиса и нормализацию уровня ПКТ. </a:t>
            </a:r>
          </a:p>
        </p:txBody>
      </p:sp>
    </p:spTree>
    <p:extLst>
      <p:ext uri="{BB962C8B-B14F-4D97-AF65-F5344CB8AC3E}">
        <p14:creationId xmlns="" xmlns:p14="http://schemas.microsoft.com/office/powerpoint/2010/main" val="250120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52736"/>
            <a:ext cx="8320438" cy="5259153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«Данное исследование подтверждает важность мониторинга сепсиса с помощью комбинации различных маркеров для того, чтобы получать надежный диагноз. </a:t>
            </a:r>
          </a:p>
          <a:p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Максимальные уровни ПСП могут подать клиницисту сигнал тревоги, </a:t>
            </a:r>
          </a:p>
          <a:p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 он </a:t>
            </a:r>
            <a:r>
              <a:rPr lang="ru-RU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приостанавливал </a:t>
            </a:r>
            <a:r>
              <a:rPr lang="ru-RU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антибиотикотерапию</a:t>
            </a:r>
            <a:r>
              <a:rPr lang="ru-RU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 тщательно проводил мониторинг состояния здоровья септического пациента 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даже после исчезновения клинических симптомов и возвращения уровней ПКТ к норме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110036" y="6242446"/>
            <a:ext cx="49264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en-US" sz="1000" dirty="0" err="1">
                <a:cs typeface="Times New Roman" pitchFamily="18" charset="0"/>
              </a:rPr>
              <a:t>Sargentini</a:t>
            </a:r>
            <a:r>
              <a:rPr lang="ru-RU" sz="1000" dirty="0">
                <a:cs typeface="Times New Roman" pitchFamily="18" charset="0"/>
              </a:rPr>
              <a:t> </a:t>
            </a:r>
            <a:r>
              <a:rPr lang="en-US" sz="1000" dirty="0">
                <a:cs typeface="Times New Roman" pitchFamily="18" charset="0"/>
              </a:rPr>
              <a:t>V et al. </a:t>
            </a:r>
            <a:r>
              <a:rPr lang="en-US" sz="1000" dirty="0" err="1">
                <a:cs typeface="Times New Roman" pitchFamily="18" charset="0"/>
              </a:rPr>
              <a:t>Presepsin</a:t>
            </a:r>
            <a:r>
              <a:rPr lang="en-US" sz="1000" dirty="0">
                <a:cs typeface="Times New Roman" pitchFamily="18" charset="0"/>
              </a:rPr>
              <a:t> as a potential marker for bacterial infection relapse in critical care patients. </a:t>
            </a:r>
            <a:r>
              <a:rPr lang="ru-RU" sz="1000" dirty="0" smtClean="0">
                <a:cs typeface="Times New Roman" pitchFamily="18" charset="0"/>
              </a:rPr>
              <a:t> A </a:t>
            </a:r>
            <a:r>
              <a:rPr lang="ru-RU" sz="1000" dirty="0" err="1">
                <a:cs typeface="Times New Roman" pitchFamily="18" charset="0"/>
              </a:rPr>
              <a:t>preliminary</a:t>
            </a:r>
            <a:r>
              <a:rPr lang="ru-RU" sz="1000" dirty="0">
                <a:cs typeface="Times New Roman" pitchFamily="18" charset="0"/>
              </a:rPr>
              <a:t> </a:t>
            </a:r>
            <a:r>
              <a:rPr lang="ru-RU" sz="1000" dirty="0" err="1">
                <a:cs typeface="Times New Roman" pitchFamily="18" charset="0"/>
              </a:rPr>
              <a:t>study</a:t>
            </a:r>
            <a:r>
              <a:rPr lang="en-US" sz="1000" dirty="0" smtClean="0">
                <a:cs typeface="Times New Roman" pitchFamily="18" charset="0"/>
              </a:rPr>
              <a:t>. </a:t>
            </a:r>
            <a:r>
              <a:rPr lang="ru-RU" sz="1000" dirty="0" err="1" smtClean="0">
                <a:cs typeface="Times New Roman" pitchFamily="18" charset="0"/>
              </a:rPr>
              <a:t>Clin</a:t>
            </a:r>
            <a:r>
              <a:rPr lang="ru-RU" sz="1000" dirty="0" smtClean="0">
                <a:cs typeface="Times New Roman" pitchFamily="18" charset="0"/>
              </a:rPr>
              <a:t> </a:t>
            </a:r>
            <a:r>
              <a:rPr lang="ru-RU" sz="1000" dirty="0" err="1">
                <a:cs typeface="Times New Roman" pitchFamily="18" charset="0"/>
              </a:rPr>
              <a:t>Chem</a:t>
            </a:r>
            <a:r>
              <a:rPr lang="ru-RU" sz="1000" dirty="0">
                <a:cs typeface="Times New Roman" pitchFamily="18" charset="0"/>
              </a:rPr>
              <a:t> </a:t>
            </a:r>
            <a:r>
              <a:rPr lang="ru-RU" sz="1000" dirty="0" err="1">
                <a:cs typeface="Times New Roman" pitchFamily="18" charset="0"/>
              </a:rPr>
              <a:t>Lab</a:t>
            </a:r>
            <a:r>
              <a:rPr lang="ru-RU" sz="1000" dirty="0">
                <a:cs typeface="Times New Roman" pitchFamily="18" charset="0"/>
              </a:rPr>
              <a:t> </a:t>
            </a:r>
            <a:r>
              <a:rPr lang="ru-RU" sz="1000" dirty="0" err="1">
                <a:cs typeface="Times New Roman" pitchFamily="18" charset="0"/>
              </a:rPr>
              <a:t>Med</a:t>
            </a:r>
            <a:r>
              <a:rPr lang="ru-RU" sz="1000" dirty="0">
                <a:cs typeface="Times New Roman" pitchFamily="18" charset="0"/>
              </a:rPr>
              <a:t> 2014; </a:t>
            </a:r>
            <a:endParaRPr lang="ru-RU" sz="10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64704"/>
          </a:xfrm>
        </p:spPr>
        <p:txBody>
          <a:bodyPr>
            <a:normAutofit/>
          </a:bodyPr>
          <a:lstStyle/>
          <a:p>
            <a:pPr algn="l"/>
            <a:r>
              <a:rPr lang="ru-RU" sz="3000" b="1" i="1" dirty="0" smtClean="0">
                <a:solidFill>
                  <a:srgbClr val="C00000"/>
                </a:solidFill>
                <a:latin typeface="Myriad Pro" pitchFamily="34" charset="0"/>
              </a:rPr>
              <a:t>Динамика ПСП и рецидив сепсиса </a:t>
            </a:r>
            <a:endParaRPr lang="ru-RU" sz="3000" b="1" i="1" dirty="0">
              <a:solidFill>
                <a:srgbClr val="C00000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74420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3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Диагностические уровни ПСП</a:t>
            </a:r>
            <a:br>
              <a:rPr lang="ru-RU" sz="3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взрослых пациентов</a:t>
            </a:r>
            <a:endParaRPr lang="ru-RU" sz="3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850" y="1341438"/>
          <a:ext cx="8496300" cy="2926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178"/>
                <a:gridCol w="3456122"/>
              </a:tblGrid>
              <a:tr h="518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Сепсис исключен </a:t>
                      </a:r>
                      <a:endParaRPr lang="ru-RU" sz="28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33" marR="91433" marT="45715" marB="4571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до 300 </a:t>
                      </a:r>
                      <a:r>
                        <a:rPr lang="ru-RU" sz="2800" b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пг</a:t>
                      </a:r>
                      <a:r>
                        <a:rPr lang="ru-RU" sz="28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/мл</a:t>
                      </a:r>
                      <a:endParaRPr lang="ru-RU" sz="28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33" marR="91433" marT="45715" marB="45715">
                    <a:solidFill>
                      <a:srgbClr val="00B050"/>
                    </a:solidFill>
                  </a:tcPr>
                </a:tc>
              </a:tr>
              <a:tr h="518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Системная инфекция возможна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3" marR="91433" marT="45715" marB="4571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300 - 500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пг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/мл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3" marR="91433" marT="45715" marB="45715">
                    <a:solidFill>
                      <a:srgbClr val="FFFF00"/>
                    </a:solidFill>
                  </a:tcPr>
                </a:tc>
              </a:tr>
              <a:tr h="944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Умеренный риск сепсиса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(и тяжелого сепсиса) 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3" marR="91433" marT="45715" marB="4571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500 - 1 000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пг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/мл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3" marR="91433" marT="45715" marB="45715">
                    <a:solidFill>
                      <a:srgbClr val="FFC000"/>
                    </a:solidFill>
                  </a:tcPr>
                </a:tc>
              </a:tr>
              <a:tr h="944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Высокий риск сепсиса, септического шока </a:t>
                      </a:r>
                      <a:endParaRPr lang="ru-RU" sz="28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33" marR="91433" marT="45715" marB="4571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выше 1 000 </a:t>
                      </a:r>
                      <a:r>
                        <a:rPr lang="ru-RU" sz="2800" b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пг</a:t>
                      </a:r>
                      <a:r>
                        <a:rPr lang="ru-RU" sz="28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/мл</a:t>
                      </a:r>
                      <a:endParaRPr lang="ru-RU" sz="28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33" marR="91433" marT="45715" marB="45715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6340" name="Прямоугольник 4"/>
          <p:cNvSpPr>
            <a:spLocks noChangeArrowheads="1"/>
          </p:cNvSpPr>
          <p:nvPr/>
        </p:nvSpPr>
        <p:spPr bwMode="auto">
          <a:xfrm>
            <a:off x="323850" y="4437063"/>
            <a:ext cx="84963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остром повреждении почек и отсутствии</a:t>
            </a:r>
          </a:p>
          <a:p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инфекции уровни ПКТ и ПСП повышаются</a:t>
            </a:r>
          </a:p>
          <a:p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из-за снижения клиренса даже в отсутствие сепсиса. </a:t>
            </a:r>
          </a:p>
          <a:p>
            <a:endParaRPr lang="ru-RU" alt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Пограничный </a:t>
            </a: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уровень ПСП для диагностики сепсиса при ОПП: </a:t>
            </a:r>
          </a:p>
          <a:p>
            <a:pPr algn="ctr"/>
            <a:r>
              <a:rPr lang="ru-RU" alt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выше 1500 </a:t>
            </a:r>
            <a:r>
              <a:rPr lang="ru-RU" altLang="ru-RU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пг</a:t>
            </a:r>
            <a:r>
              <a:rPr lang="ru-RU" alt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/мл.</a:t>
            </a:r>
          </a:p>
        </p:txBody>
      </p:sp>
    </p:spTree>
    <p:extLst>
      <p:ext uri="{BB962C8B-B14F-4D97-AF65-F5344CB8AC3E}">
        <p14:creationId xmlns="" xmlns:p14="http://schemas.microsoft.com/office/powerpoint/2010/main" val="13968392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7920038" cy="1557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Рекомендуемые диагностические уровни ПСП при неонатальном и  педиатрическом сепсисе </a:t>
            </a:r>
            <a:endParaRPr lang="ru-RU" sz="2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850" y="1628775"/>
          <a:ext cx="8351838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59888"/>
                <a:gridCol w="2591950"/>
              </a:tblGrid>
              <a:tr h="422274">
                <a:tc gridSpan="2">
                  <a:txBody>
                    <a:bodyPr/>
                    <a:lstStyle/>
                    <a:p>
                      <a:r>
                        <a:rPr lang="ru-RU" sz="2400" b="1" dirty="0" err="1" smtClean="0">
                          <a:solidFill>
                            <a:srgbClr val="0070C0"/>
                          </a:solidFill>
                        </a:rPr>
                        <a:t>Неонатальные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 пациенты: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28" marR="9142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22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Септические новорождённые </a:t>
                      </a:r>
                    </a:p>
                  </a:txBody>
                  <a:tcPr marL="91428" marR="9142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&gt; 800 </a:t>
                      </a: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пг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/мл</a:t>
                      </a:r>
                      <a:endParaRPr lang="ru-RU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8" marR="91428">
                    <a:solidFill>
                      <a:srgbClr val="FF0000"/>
                    </a:solidFill>
                  </a:tcPr>
                </a:tc>
              </a:tr>
              <a:tr h="4222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Здоровые новорождённые </a:t>
                      </a:r>
                      <a:endParaRPr lang="ru-RU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8" marR="9142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&lt; 600 </a:t>
                      </a: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пг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/мл</a:t>
                      </a:r>
                      <a:endParaRPr lang="ru-RU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8" marR="91428">
                    <a:solidFill>
                      <a:srgbClr val="00B050"/>
                    </a:solidFill>
                  </a:tcPr>
                </a:tc>
              </a:tr>
              <a:tr h="4222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Младенцы до 2 мес.</a:t>
                      </a:r>
                      <a:endParaRPr lang="ru-RU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8" marR="9142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39 - 437 </a:t>
                      </a: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пг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/мл</a:t>
                      </a:r>
                      <a:endParaRPr lang="ru-RU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8" marR="91428">
                    <a:solidFill>
                      <a:srgbClr val="00B050"/>
                    </a:solidFill>
                  </a:tcPr>
                </a:tc>
              </a:tr>
              <a:tr h="422274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Педиатрические пациенты: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28" marR="9142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22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Септические педиатрические пациенты </a:t>
                      </a:r>
                      <a:endParaRPr lang="ru-RU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8" marR="9142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&gt; 200  </a:t>
                      </a:r>
                      <a:r>
                        <a:rPr lang="ru-RU" sz="2400" dirty="0" err="1" smtClean="0">
                          <a:solidFill>
                            <a:schemeClr val="bg1"/>
                          </a:solidFill>
                        </a:rPr>
                        <a:t>пг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/мл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>
                    <a:solidFill>
                      <a:srgbClr val="FF0000"/>
                    </a:solidFill>
                  </a:tcPr>
                </a:tc>
              </a:tr>
              <a:tr h="4222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Здоровые дети от 2 мес. - 17 лет</a:t>
                      </a:r>
                      <a:endParaRPr lang="ru-RU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8" marR="9142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79 - 110  </a:t>
                      </a: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пг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/мл</a:t>
                      </a:r>
                      <a:endParaRPr lang="ru-RU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8" marR="91428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288" y="5373688"/>
          <a:ext cx="8353425" cy="1280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860"/>
                <a:gridCol w="3312565"/>
              </a:tblGrid>
              <a:tr h="45697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Здоровые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новорождённые, ликвор</a:t>
                      </a:r>
                      <a:endParaRPr lang="ru-RU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97" marB="4569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129 (74 - 180) </a:t>
                      </a: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пг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/мл</a:t>
                      </a:r>
                      <a:endParaRPr lang="ru-RU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97" marB="45697">
                    <a:solidFill>
                      <a:srgbClr val="00B050"/>
                    </a:solidFill>
                  </a:tcPr>
                </a:tc>
              </a:tr>
              <a:tr h="82255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Диагностированный менингит, ликвор</a:t>
                      </a:r>
                      <a:endParaRPr lang="ru-RU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97" marB="4569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742 (544 - 1239) </a:t>
                      </a: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пг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/мл</a:t>
                      </a:r>
                      <a:endParaRPr lang="ru-RU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97" marB="45697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7383" name="Прямоугольник 4"/>
          <p:cNvSpPr>
            <a:spLocks noChangeArrowheads="1"/>
          </p:cNvSpPr>
          <p:nvPr/>
        </p:nvSpPr>
        <p:spPr bwMode="auto">
          <a:xfrm>
            <a:off x="395288" y="4941888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ru-RU" altLang="ru-RU"/>
              <a:t>Предварительные референтные уровни ПСП в СМЖ у новорождённых</a:t>
            </a:r>
          </a:p>
        </p:txBody>
      </p:sp>
    </p:spTree>
    <p:extLst>
      <p:ext uri="{BB962C8B-B14F-4D97-AF65-F5344CB8AC3E}">
        <p14:creationId xmlns="" xmlns:p14="http://schemas.microsoft.com/office/powerpoint/2010/main" val="34623582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90600"/>
            <a:ext cx="4075113" cy="5218113"/>
          </a:xfrm>
        </p:spPr>
      </p:pic>
      <p:pic>
        <p:nvPicPr>
          <p:cNvPr id="5837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990600"/>
            <a:ext cx="3886200" cy="5227638"/>
          </a:xfrm>
        </p:spPr>
      </p:pic>
    </p:spTree>
    <p:extLst>
      <p:ext uri="{BB962C8B-B14F-4D97-AF65-F5344CB8AC3E}">
        <p14:creationId xmlns="" xmlns:p14="http://schemas.microsoft.com/office/powerpoint/2010/main" val="383050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Содержимое 3"/>
          <p:cNvSpPr>
            <a:spLocks noGrp="1"/>
          </p:cNvSpPr>
          <p:nvPr>
            <p:ph sz="half" idx="2"/>
          </p:nvPr>
        </p:nvSpPr>
        <p:spPr>
          <a:xfrm>
            <a:off x="3962400" y="2057400"/>
            <a:ext cx="49530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Приказом </a:t>
            </a:r>
          </a:p>
          <a:p>
            <a:pPr algn="ctr"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здравоохранения </a:t>
            </a:r>
            <a:endParaRPr lang="ru-RU" altLang="ru-RU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</a:t>
            </a:r>
          </a:p>
          <a:p>
            <a:pPr algn="ctr"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804н от 13 октября 2017г.</a:t>
            </a:r>
            <a:endParaRPr lang="ru-RU" altLang="ru-RU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номенклатуры медицинских услуг»</a:t>
            </a:r>
            <a:endParaRPr lang="ru-RU" altLang="ru-RU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 уровня </a:t>
            </a:r>
            <a:r>
              <a:rPr lang="ru-RU" alt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пресепсина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крови включено в номенклатуру медицинских услуг.</a:t>
            </a:r>
            <a:endParaRPr lang="ru-RU" altLang="ru-RU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 услуги: А09.05.233.</a:t>
            </a:r>
            <a:endParaRPr lang="ru-RU" altLang="ru-RU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5939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975" y="53975"/>
            <a:ext cx="2994025" cy="4289425"/>
          </a:xfrm>
          <a:noFill/>
        </p:spPr>
      </p:pic>
      <p:pic>
        <p:nvPicPr>
          <p:cNvPr id="5939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67200"/>
            <a:ext cx="29765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3611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ru-RU" sz="3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80728"/>
            <a:ext cx="8248430" cy="5331161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ПСП – новый маркер бактериальных и грибковых системных инфекций.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Уровни ПСП отражают наличие фагоцитоза и его тяжесть.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Диагностические чувствительность и специфичность ПСП сходны с таковыми для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прокальцитонина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(AUC ROC  0,87 - 0,93).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большинстве вирусных инфекций и воспалениях, не связанных с инфекциями («стерильные» хирургия, травмы и ожоги), ПСП не повышается.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ПСП – ранний индикатор присоединения  инфекции при хирургии, открытых травмах и ожогах.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Уровни ПСП можно использовать как указание для начала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антибиотикотерапии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даже при отсутствии клинических симптомов тяжёлого сепсиса, которые должны проявиться через 48 - 72 ч (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гемокультуры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выхода в циркуляцию ПСП позволяет проводить мониторинг эффективности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антибиотикотерапии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Уровни ПСП при поступлении прогнозируют риск благоприятных и неблагоприятных исходов, а также развитие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полиорганной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недостаточности.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89166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3" descr="STOP SEP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2425" y="1340768"/>
            <a:ext cx="26479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2286000" y="4114800"/>
            <a:ext cx="4400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www.presepsintest.ru</a:t>
            </a:r>
            <a:endParaRPr lang="ru-RU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99333" name="Picture 5" descr="Sample60 second gif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00400" y="4953000"/>
            <a:ext cx="2362200" cy="885825"/>
          </a:xfrm>
        </p:spPr>
      </p:pic>
      <p:sp>
        <p:nvSpPr>
          <p:cNvPr id="2" name="Прямоугольник 1"/>
          <p:cNvSpPr/>
          <p:nvPr/>
        </p:nvSpPr>
        <p:spPr>
          <a:xfrm>
            <a:off x="2699792" y="620688"/>
            <a:ext cx="4174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61980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229600" cy="1143000"/>
          </a:xfrm>
        </p:spPr>
        <p:txBody>
          <a:bodyPr/>
          <a:lstStyle/>
          <a:p>
            <a:r>
              <a:rPr lang="ru-RU" altLang="ru-RU" sz="3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Лабораторные методы </a:t>
            </a:r>
            <a:br>
              <a:rPr lang="ru-RU" altLang="ru-RU" sz="3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3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диагностики сепсиса</a:t>
            </a:r>
          </a:p>
        </p:txBody>
      </p:sp>
      <p:sp>
        <p:nvSpPr>
          <p:cNvPr id="16387" name="Содержимое 5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525962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altLang="ru-RU" sz="2800" b="1" dirty="0" smtClean="0">
                <a:latin typeface="Arial" pitchFamily="34" charset="0"/>
                <a:cs typeface="Arial" pitchFamily="34" charset="0"/>
              </a:rPr>
              <a:t>Подсчет лейкоцитов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altLang="ru-RU" sz="2800" b="1" dirty="0" smtClean="0">
                <a:latin typeface="Arial" pitchFamily="34" charset="0"/>
                <a:cs typeface="Arial" pitchFamily="34" charset="0"/>
              </a:rPr>
              <a:t>Подсчет микробов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altLang="ru-RU" sz="2800" b="1" dirty="0" err="1" smtClean="0">
                <a:latin typeface="Arial" pitchFamily="34" charset="0"/>
                <a:cs typeface="Arial" pitchFamily="34" charset="0"/>
              </a:rPr>
              <a:t>Гемокультуры</a:t>
            </a:r>
            <a:endParaRPr lang="ru-RU" altLang="ru-RU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altLang="ru-RU" sz="2800" b="1" dirty="0" smtClean="0">
                <a:latin typeface="Arial" pitchFamily="34" charset="0"/>
                <a:cs typeface="Arial" pitchFamily="34" charset="0"/>
              </a:rPr>
              <a:t>ПЦР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altLang="ru-RU" sz="2800" b="1" dirty="0" smtClean="0">
                <a:latin typeface="Arial" pitchFamily="34" charset="0"/>
                <a:cs typeface="Arial" pitchFamily="34" charset="0"/>
              </a:rPr>
              <a:t>Биохимические маркеры крови</a:t>
            </a:r>
          </a:p>
        </p:txBody>
      </p:sp>
      <p:pic>
        <p:nvPicPr>
          <p:cNvPr id="16388" name="Picture 4" descr="MP90043858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28813"/>
            <a:ext cx="18732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.avi"/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03" t="2928" r="18176"/>
          <a:stretch>
            <a:fillRect/>
          </a:stretch>
        </p:blipFill>
        <p:spPr bwMode="auto">
          <a:xfrm>
            <a:off x="4714875" y="4329113"/>
            <a:ext cx="1798638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MP900407492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4075113"/>
            <a:ext cx="1585913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89601736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340768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Иммунохемилюминесцентный</a:t>
            </a:r>
            <a:r>
              <a:rPr lang="ru-RU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анализатор </a:t>
            </a:r>
            <a:r>
              <a:rPr 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PATHFAST®</a:t>
            </a:r>
            <a:r>
              <a:rPr lang="ru-RU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LSI </a:t>
            </a:r>
            <a:r>
              <a:rPr 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Medience</a:t>
            </a:r>
            <a:r>
              <a:rPr 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Corporation, </a:t>
            </a:r>
            <a:r>
              <a:rPr lang="ru-RU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Япония)</a:t>
            </a:r>
            <a:endParaRPr lang="ru-RU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56484"/>
            <a:ext cx="3888432" cy="540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39952" y="1430774"/>
            <a:ext cx="4824536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2813"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Точное количественное измерение </a:t>
            </a:r>
          </a:p>
          <a:p>
            <a:pPr algn="ctr" defTabSz="912813">
              <a:defRPr/>
            </a:pPr>
            <a:r>
              <a:rPr lang="ru-RU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Пресепсина</a:t>
            </a:r>
            <a:endParaRPr lang="ru-RU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2813"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цельной крови, сыворотке и плазме за 15 минут</a:t>
            </a:r>
          </a:p>
          <a:p>
            <a:pPr algn="ctr" defTabSz="912813">
              <a:defRPr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2813">
              <a:spcBef>
                <a:spcPts val="600"/>
              </a:spcBef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Один анализ – один картридж</a:t>
            </a:r>
          </a:p>
          <a:p>
            <a:pPr algn="ctr" defTabSz="912813"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 каналов для одновременного измерения в режиме «произвольный выбор»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4365104"/>
            <a:ext cx="4572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измеряемые параметры:</a:t>
            </a:r>
          </a:p>
          <a:p>
            <a:pPr>
              <a:spcBef>
                <a:spcPts val="600"/>
              </a:spcBef>
            </a:pP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Кардиомаркёры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Высокочувствительный </a:t>
            </a:r>
            <a:r>
              <a:rPr lang="ru-RU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тропонин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   высокочувствительный СРБ, КК-МБ,   Миоглобин, 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NTproBNP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Д-димер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Диагностика беременности: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ХГЧ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cartridges7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l="22438" t="19288" r="23225" b="20469"/>
          <a:stretch>
            <a:fillRect/>
          </a:stretch>
        </p:blipFill>
        <p:spPr>
          <a:xfrm>
            <a:off x="2411760" y="5445224"/>
            <a:ext cx="1584176" cy="11709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5303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Гемокультуры в диагностике сепсиса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«Золотой стандарт»</a:t>
            </a:r>
          </a:p>
          <a:p>
            <a:pPr marL="0" indent="0"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Недостатки: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Длительный срок получения результатов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(24-48 часов)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большой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объем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образца (5-15 мл).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Предшествующая антибиотикотерапия снижает надежность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гемокультур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Отсутствие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положительных 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гемокультур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не является обязательным для исключения сепсиса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40 до 60% взрослых пациентов с тяжелым сепсисом или септическим шоком имеют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отрицательные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гемокультуры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1202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Сепсис с отрицательными гемокультурами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914400" y="762000"/>
            <a:ext cx="82296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ru-RU" sz="1800" b="1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800" b="1" dirty="0" smtClean="0">
                <a:latin typeface="Arial" pitchFamily="34" charset="0"/>
                <a:cs typeface="Arial" pitchFamily="34" charset="0"/>
              </a:rPr>
              <a:t>843</a:t>
            </a: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800" b="1" dirty="0" smtClean="0">
                <a:latin typeface="Arial" pitchFamily="34" charset="0"/>
                <a:cs typeface="Arial" pitchFamily="34" charset="0"/>
              </a:rPr>
              <a:t>279 </a:t>
            </a: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поступлений с тяжелым сепсисом (США), из них:</a:t>
            </a:r>
          </a:p>
          <a:p>
            <a:pPr>
              <a:buFontTx/>
              <a:buNone/>
            </a:pPr>
            <a:r>
              <a:rPr lang="en-US" altLang="ru-RU" sz="1800" b="1" dirty="0" smtClean="0">
                <a:latin typeface="Arial" pitchFamily="34" charset="0"/>
                <a:cs typeface="Arial" pitchFamily="34" charset="0"/>
              </a:rPr>
              <a:t>47</a:t>
            </a: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altLang="ru-RU" sz="1800" b="1" dirty="0" smtClean="0">
                <a:latin typeface="Arial" pitchFamily="34" charset="0"/>
                <a:cs typeface="Arial" pitchFamily="34" charset="0"/>
              </a:rPr>
              <a:t>1% </a:t>
            </a: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en-US" alt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сепсис с отрицательными  </a:t>
            </a:r>
            <a:r>
              <a:rPr lang="ru-RU" altLang="ru-RU" sz="1800" b="1" dirty="0" err="1" smtClean="0">
                <a:latin typeface="Arial" pitchFamily="34" charset="0"/>
                <a:cs typeface="Arial" pitchFamily="34" charset="0"/>
              </a:rPr>
              <a:t>гемокультурами</a:t>
            </a: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  (СОГ); </a:t>
            </a:r>
          </a:p>
          <a:p>
            <a:pPr>
              <a:buFontTx/>
              <a:buNone/>
            </a:pP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52,9% - сепсис с положительными </a:t>
            </a:r>
            <a:r>
              <a:rPr lang="ru-RU" altLang="ru-RU" sz="1800" b="1" dirty="0" err="1" smtClean="0">
                <a:latin typeface="Arial" pitchFamily="34" charset="0"/>
                <a:cs typeface="Arial" pitchFamily="34" charset="0"/>
              </a:rPr>
              <a:t>гемокультурами</a:t>
            </a: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  (СПГ).</a:t>
            </a:r>
          </a:p>
          <a:p>
            <a:pPr>
              <a:buFontTx/>
              <a:buNone/>
            </a:pP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СОГ - в 2000 г – </a:t>
            </a:r>
            <a:r>
              <a:rPr lang="en-US" altLang="ru-RU" sz="1800" b="1" dirty="0" smtClean="0">
                <a:latin typeface="Arial" pitchFamily="34" charset="0"/>
                <a:cs typeface="Arial" pitchFamily="34" charset="0"/>
              </a:rPr>
              <a:t>33</a:t>
            </a: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altLang="ru-RU" sz="1800" b="1" dirty="0" smtClean="0">
                <a:latin typeface="Arial" pitchFamily="34" charset="0"/>
                <a:cs typeface="Arial" pitchFamily="34" charset="0"/>
              </a:rPr>
              <a:t>9%</a:t>
            </a: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, в 2010 г – </a:t>
            </a:r>
            <a:r>
              <a:rPr lang="en-US" altLang="ru-RU" sz="1800" b="1" dirty="0" smtClean="0">
                <a:latin typeface="Arial" pitchFamily="34" charset="0"/>
                <a:cs typeface="Arial" pitchFamily="34" charset="0"/>
              </a:rPr>
              <a:t>43</a:t>
            </a: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altLang="ru-RU" sz="1800" b="1" dirty="0" smtClean="0">
                <a:latin typeface="Arial" pitchFamily="34" charset="0"/>
                <a:cs typeface="Arial" pitchFamily="34" charset="0"/>
              </a:rPr>
              <a:t>5%</a:t>
            </a: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ru-RU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ru-RU" alt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alt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СОГ                                                                   СПГ</a:t>
            </a:r>
          </a:p>
          <a:p>
            <a:pPr>
              <a:buFontTx/>
              <a:buNone/>
            </a:pP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                                       </a:t>
            </a:r>
            <a:r>
              <a:rPr lang="ru-RU" altLang="ru-RU" sz="1800" b="1" dirty="0" err="1" smtClean="0">
                <a:latin typeface="Arial" pitchFamily="34" charset="0"/>
                <a:cs typeface="Arial" pitchFamily="34" charset="0"/>
              </a:rPr>
              <a:t>Коморбидность</a:t>
            </a:r>
            <a:endParaRPr lang="ru-RU" altLang="ru-RU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ru-RU" alt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alt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28</a:t>
            </a:r>
            <a:r>
              <a:rPr lang="ru-RU" alt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alt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2% </a:t>
            </a:r>
            <a:r>
              <a:rPr lang="ru-RU" alt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</a:t>
            </a:r>
            <a:r>
              <a:rPr lang="en-US" altLang="ru-RU" sz="1800" b="1" dirty="0" smtClean="0">
                <a:latin typeface="Arial" pitchFamily="34" charset="0"/>
                <a:cs typeface="Arial" pitchFamily="34" charset="0"/>
              </a:rPr>
              <a:t>26</a:t>
            </a: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altLang="ru-RU" sz="1800" b="1" dirty="0" smtClean="0">
                <a:latin typeface="Arial" pitchFamily="34" charset="0"/>
                <a:cs typeface="Arial" pitchFamily="34" charset="0"/>
              </a:rPr>
              <a:t>5%</a:t>
            </a: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Tx/>
              <a:buNone/>
            </a:pP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                            Острая </a:t>
            </a:r>
            <a:r>
              <a:rPr lang="ru-RU" altLang="ru-RU" sz="1800" b="1" dirty="0" err="1" smtClean="0">
                <a:latin typeface="Arial" pitchFamily="34" charset="0"/>
                <a:cs typeface="Arial" pitchFamily="34" charset="0"/>
              </a:rPr>
              <a:t>полиорганная</a:t>
            </a: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   дисфункция</a:t>
            </a:r>
          </a:p>
          <a:p>
            <a:pPr>
              <a:buFontTx/>
              <a:buNone/>
            </a:pPr>
            <a:r>
              <a:rPr lang="ru-RU" alt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alt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27</a:t>
            </a:r>
            <a:r>
              <a:rPr lang="ru-RU" alt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alt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0% </a:t>
            </a:r>
            <a:r>
              <a:rPr lang="ru-RU" alt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</a:t>
            </a:r>
            <a:r>
              <a:rPr lang="en-US" alt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800" b="1" dirty="0" smtClean="0">
                <a:latin typeface="Arial" pitchFamily="34" charset="0"/>
                <a:cs typeface="Arial" pitchFamily="34" charset="0"/>
              </a:rPr>
              <a:t>23</a:t>
            </a: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altLang="ru-RU" sz="1800" b="1" dirty="0" smtClean="0">
                <a:latin typeface="Arial" pitchFamily="34" charset="0"/>
                <a:cs typeface="Arial" pitchFamily="34" charset="0"/>
              </a:rPr>
              <a:t>1%</a:t>
            </a:r>
            <a:endParaRPr lang="ru-RU" altLang="ru-RU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                           Острая респираторная недостаточность</a:t>
            </a:r>
          </a:p>
          <a:p>
            <a:pPr>
              <a:buFontTx/>
              <a:buNone/>
            </a:pPr>
            <a:r>
              <a:rPr lang="ru-RU" alt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alt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52</a:t>
            </a:r>
            <a:r>
              <a:rPr lang="ru-RU" alt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alt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1% </a:t>
            </a:r>
            <a:r>
              <a:rPr lang="ru-RU" alt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</a:t>
            </a:r>
            <a:r>
              <a:rPr lang="en-US" alt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800" b="1" dirty="0" smtClean="0">
                <a:latin typeface="Arial" pitchFamily="34" charset="0"/>
                <a:cs typeface="Arial" pitchFamily="34" charset="0"/>
              </a:rPr>
              <a:t>46</a:t>
            </a: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altLang="ru-RU" sz="1800" b="1" dirty="0" smtClean="0">
                <a:latin typeface="Arial" pitchFamily="34" charset="0"/>
                <a:cs typeface="Arial" pitchFamily="34" charset="0"/>
              </a:rPr>
              <a:t>7%;</a:t>
            </a:r>
            <a:endParaRPr lang="ru-RU" altLang="ru-RU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                                        Септический шок</a:t>
            </a:r>
          </a:p>
          <a:p>
            <a:pPr>
              <a:buFontTx/>
              <a:buNone/>
            </a:pPr>
            <a:r>
              <a:rPr lang="ru-RU" alt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41,1%                                                                   </a:t>
            </a: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35,5%</a:t>
            </a:r>
          </a:p>
          <a:p>
            <a:pPr>
              <a:buFontTx/>
              <a:buNone/>
            </a:pP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                             Внутрибольничная смертность  </a:t>
            </a:r>
          </a:p>
          <a:p>
            <a:pPr>
              <a:buFontTx/>
              <a:buNone/>
            </a:pPr>
            <a:r>
              <a:rPr lang="ru-RU" alt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alt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34</a:t>
            </a:r>
            <a:r>
              <a:rPr lang="ru-RU" alt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alt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6% </a:t>
            </a:r>
            <a:r>
              <a:rPr lang="ru-RU" alt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</a:t>
            </a:r>
            <a:r>
              <a:rPr lang="en-US" altLang="ru-RU" sz="1800" b="1" dirty="0" smtClean="0">
                <a:latin typeface="Arial" pitchFamily="34" charset="0"/>
                <a:cs typeface="Arial" pitchFamily="34" charset="0"/>
              </a:rPr>
              <a:t>22</a:t>
            </a: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altLang="ru-RU" sz="1800" b="1" dirty="0" smtClean="0">
                <a:latin typeface="Arial" pitchFamily="34" charset="0"/>
                <a:cs typeface="Arial" pitchFamily="34" charset="0"/>
              </a:rPr>
              <a:t>7%;</a:t>
            </a:r>
            <a:endParaRPr lang="ru-RU" altLang="ru-RU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Tx/>
              <a:buNone/>
            </a:pPr>
            <a:endParaRPr lang="ru-RU" altLang="ru-RU" dirty="0" smtClean="0"/>
          </a:p>
        </p:txBody>
      </p:sp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762000" y="6172200"/>
            <a:ext cx="8131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200" dirty="0">
                <a:latin typeface="Arial" pitchFamily="34" charset="0"/>
                <a:cs typeface="Arial" pitchFamily="34" charset="0"/>
              </a:rPr>
              <a:t>Gupta S, </a:t>
            </a:r>
            <a:r>
              <a:rPr lang="en-US" altLang="ru-RU" sz="1200" dirty="0" err="1">
                <a:latin typeface="Arial" pitchFamily="34" charset="0"/>
                <a:cs typeface="Arial" pitchFamily="34" charset="0"/>
              </a:rPr>
              <a:t>Sakhuja</a:t>
            </a:r>
            <a:r>
              <a:rPr lang="en-US" altLang="ru-RU" sz="1200" dirty="0">
                <a:latin typeface="Arial" pitchFamily="34" charset="0"/>
                <a:cs typeface="Arial" pitchFamily="34" charset="0"/>
              </a:rPr>
              <a:t> A, Kumar G, McGrath E, </a:t>
            </a:r>
            <a:r>
              <a:rPr lang="en-US" altLang="ru-RU" sz="1200" dirty="0" err="1">
                <a:latin typeface="Arial" pitchFamily="34" charset="0"/>
                <a:cs typeface="Arial" pitchFamily="34" charset="0"/>
              </a:rPr>
              <a:t>Nanchal</a:t>
            </a:r>
            <a:r>
              <a:rPr lang="en-US" altLang="ru-RU" sz="1200" dirty="0">
                <a:latin typeface="Arial" pitchFamily="34" charset="0"/>
                <a:cs typeface="Arial" pitchFamily="34" charset="0"/>
              </a:rPr>
              <a:t> RS, </a:t>
            </a:r>
            <a:r>
              <a:rPr lang="en-US" altLang="ru-RU" sz="1200" dirty="0" err="1">
                <a:latin typeface="Arial" pitchFamily="34" charset="0"/>
                <a:cs typeface="Arial" pitchFamily="34" charset="0"/>
              </a:rPr>
              <a:t>Kashani</a:t>
            </a:r>
            <a:r>
              <a:rPr lang="en-US" altLang="ru-RU" sz="1200" dirty="0">
                <a:latin typeface="Arial" pitchFamily="34" charset="0"/>
                <a:cs typeface="Arial" pitchFamily="34" charset="0"/>
              </a:rPr>
              <a:t> KB</a:t>
            </a:r>
            <a:r>
              <a:rPr lang="en-US" altLang="ru-RU" sz="12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alt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200" dirty="0" smtClean="0">
                <a:latin typeface="Arial" pitchFamily="34" charset="0"/>
                <a:cs typeface="Arial" pitchFamily="34" charset="0"/>
              </a:rPr>
              <a:t>Culture </a:t>
            </a:r>
            <a:r>
              <a:rPr lang="en-US" altLang="ru-RU" sz="1200" dirty="0">
                <a:latin typeface="Arial" pitchFamily="34" charset="0"/>
                <a:cs typeface="Arial" pitchFamily="34" charset="0"/>
              </a:rPr>
              <a:t>Negative Severe Sepsis – Nationwide Trends and Outcomes, CHEST (2016), </a:t>
            </a:r>
          </a:p>
        </p:txBody>
      </p:sp>
    </p:spTree>
    <p:extLst>
      <p:ext uri="{BB962C8B-B14F-4D97-AF65-F5344CB8AC3E}">
        <p14:creationId xmlns="" xmlns:p14="http://schemas.microsoft.com/office/powerpoint/2010/main" val="244955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Причины сепсиса с отрицательными гемокультурами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525962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2800" b="1" dirty="0" smtClean="0">
                <a:latin typeface="Arial" pitchFamily="34" charset="0"/>
                <a:cs typeface="Arial" pitchFamily="34" charset="0"/>
              </a:rPr>
              <a:t>Предшествующая антибиотикотерапия (АБТ); 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2800" b="1" dirty="0" smtClean="0">
                <a:latin typeface="Arial" pitchFamily="34" charset="0"/>
                <a:cs typeface="Arial" pitchFamily="34" charset="0"/>
              </a:rPr>
              <a:t>Наличие в кровотоке медленно растущих бактерий; 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2800" b="1" dirty="0" smtClean="0">
                <a:latin typeface="Arial" pitchFamily="34" charset="0"/>
                <a:cs typeface="Arial" pitchFamily="34" charset="0"/>
              </a:rPr>
              <a:t>Наличие бактерий, требующих для роста особых сред и особых условий культивирования;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2800" b="1" dirty="0" smtClean="0">
                <a:latin typeface="Arial" pitchFamily="34" charset="0"/>
                <a:cs typeface="Arial" pitchFamily="34" charset="0"/>
              </a:rPr>
              <a:t> Малый объем пробы;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2800" b="1" dirty="0" smtClean="0">
                <a:latin typeface="Arial" pitchFamily="34" charset="0"/>
                <a:cs typeface="Arial" pitchFamily="34" charset="0"/>
              </a:rPr>
              <a:t> Неудовлетворительные условия транспортировки проб. </a:t>
            </a:r>
          </a:p>
        </p:txBody>
      </p:sp>
    </p:spTree>
    <p:extLst>
      <p:ext uri="{BB962C8B-B14F-4D97-AF65-F5344CB8AC3E}">
        <p14:creationId xmlns="" xmlns:p14="http://schemas.microsoft.com/office/powerpoint/2010/main" val="2487659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274638"/>
            <a:ext cx="8208912" cy="1143000"/>
          </a:xfrm>
        </p:spPr>
        <p:txBody>
          <a:bodyPr>
            <a:noAutofit/>
          </a:bodyPr>
          <a:lstStyle/>
          <a:p>
            <a:r>
              <a:rPr lang="ru-RU" alt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Лабораторные </a:t>
            </a:r>
            <a:r>
              <a:rPr lang="ru-RU" altLang="ru-RU" sz="2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биомаркеры</a:t>
            </a:r>
            <a:r>
              <a:rPr lang="ru-RU" alt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alt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для ранней диагностики сепсиса, прогнозирования исходов и мониторинга терапии</a:t>
            </a:r>
          </a:p>
        </p:txBody>
      </p:sp>
      <p:sp>
        <p:nvSpPr>
          <p:cNvPr id="140291" name="Объект 2"/>
          <p:cNvSpPr>
            <a:spLocks noGrp="1"/>
          </p:cNvSpPr>
          <p:nvPr>
            <p:ph idx="4294967295"/>
          </p:nvPr>
        </p:nvSpPr>
        <p:spPr>
          <a:xfrm>
            <a:off x="428625" y="1643063"/>
            <a:ext cx="8286750" cy="5072062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На  возможность применения для диагностики сепсиса исследовались более 170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биомолекул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В настоящее время широко используются:</a:t>
            </a:r>
          </a:p>
          <a:p>
            <a:pPr marL="1257300"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С- реактивный белок (СРБ)</a:t>
            </a:r>
          </a:p>
          <a:p>
            <a:pPr marL="1257300"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Интерлейкин-6 (ИЛ-6)</a:t>
            </a:r>
          </a:p>
          <a:p>
            <a:pPr marL="1257300"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Прокальцитонин (ПКТ)</a:t>
            </a:r>
          </a:p>
          <a:p>
            <a:pPr>
              <a:buClr>
                <a:srgbClr val="C0504D"/>
              </a:buClr>
              <a:buFont typeface="Wingdings" pitchFamily="2" charset="2"/>
              <a:buChar char="§"/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Новый маркер сепсиса:</a:t>
            </a:r>
          </a:p>
          <a:p>
            <a:pPr marL="1257300"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Пресепсин (ПСП) – в 2011 г.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0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554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2482</TotalTime>
  <Words>3943</Words>
  <Application>Microsoft Office PowerPoint</Application>
  <PresentationFormat>Экран (4:3)</PresentationFormat>
  <Paragraphs>586</Paragraphs>
  <Slides>50</Slides>
  <Notes>12</Notes>
  <HiddenSlides>1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50</vt:i4>
      </vt:variant>
    </vt:vector>
  </HeadingPairs>
  <TitlesOfParts>
    <vt:vector size="52" baseType="lpstr">
      <vt:lpstr>Тема Office</vt:lpstr>
      <vt:lpstr>3_Тема Office</vt:lpstr>
      <vt:lpstr>Слайд 1</vt:lpstr>
      <vt:lpstr>Распространенность  инфекций в ОРИТ</vt:lpstr>
      <vt:lpstr>Сепсис (данные по США)</vt:lpstr>
      <vt:lpstr>Слайд 4</vt:lpstr>
      <vt:lpstr>Лабораторные методы  диагностики сепсиса</vt:lpstr>
      <vt:lpstr>Гемокультуры в диагностике сепсиса</vt:lpstr>
      <vt:lpstr>Сепсис с отрицательными гемокультурами</vt:lpstr>
      <vt:lpstr>Причины сепсиса с отрицательными гемокультурами</vt:lpstr>
      <vt:lpstr>Лабораторные биомаркеры  для ранней диагностики сепсиса, прогнозирования исходов и мониторинга терапии</vt:lpstr>
      <vt:lpstr>Можно ли точно диагностировать сепсис  с помощью С- реактивного белка ?  </vt:lpstr>
      <vt:lpstr>Ограничения применения ПКТ для диагностики сепсиса </vt:lpstr>
      <vt:lpstr>Пресепсин (sCD14-ST)  </vt:lpstr>
      <vt:lpstr>Что такое пресепсин?</vt:lpstr>
      <vt:lpstr>Слайд 14</vt:lpstr>
      <vt:lpstr>Чувствительность ПСП и ПКТ к инфицирующим  микроорганизмам Чувствительность ПСП к грам+ инфекциям выше, чем у ПКТ</vt:lpstr>
      <vt:lpstr>Динамика ПСП, ИЛ-10, ИЛ-6, ПКТ и СРБ: индукция экспериментального сепсиса</vt:lpstr>
      <vt:lpstr>Уровни ПСП при поступлении в ОРИТ</vt:lpstr>
      <vt:lpstr>Чувствительность ПСП и ПКТ к ССВО и сепсису различной тяжести n=859 пациентов в ОРИТ, n=100 - контроль </vt:lpstr>
      <vt:lpstr>Уровни ПСП коррелируют со значениями тяжести критических пациентов, определяемыми по шкалам APACHE II  и SOFA</vt:lpstr>
      <vt:lpstr>Слайд 20</vt:lpstr>
      <vt:lpstr>ПСП, ПКТ и СРБ: прогноз летальности  при поступлении</vt:lpstr>
      <vt:lpstr>Диагностическое и прогностическое значение ПСП  по отношению к сепсису и септическому шоку  в течение первой недели терапии в ОРИТ</vt:lpstr>
      <vt:lpstr>Прогностическая точность ПСП </vt:lpstr>
      <vt:lpstr>ПСП – маркер развития септической  полиорганной недостаточности </vt:lpstr>
      <vt:lpstr>Исходные уровни ПСП предопределяют  тяжесть полиорганной недостаточности и прогноз</vt:lpstr>
      <vt:lpstr>Исходные уровни ПСП  и тяжесть органной недостаточности  Терцили, (пг/мл:)     1. &lt;597;      2. 597–1397;      3. &gt;1397</vt:lpstr>
      <vt:lpstr>ПСП – прогностическое значение для критически больных пациентов, находящихся на ИВЛ   Развитие сепсиса при ИВЛ связано с высоким риском летальности </vt:lpstr>
      <vt:lpstr>Прогностическое значение пресепсина, как предиктора сепсиса, развития нозокомиальной пневмонии и  вероятной летальности у неврологических пациентов находящихся на ИВЛ</vt:lpstr>
      <vt:lpstr>ПСП – ранний маркер катетер-ассоциированных инфекций кровотока (КАИК)</vt:lpstr>
      <vt:lpstr>Значение ПСП для ранней диагностики инфекции в пост-операционный период, мониторинга  антибактериальной терапии,  прогноза исходов через 28 дней</vt:lpstr>
      <vt:lpstr>После «стерильной» хирургии ПСП  не повышается</vt:lpstr>
      <vt:lpstr>ПСП, повышенный в течение послеоперационного  дня – предиктор развития инфекции</vt:lpstr>
      <vt:lpstr>Предоперационный уровень ПСП – предиктор исходов у пациентов, назначаемых на элективную кардиохирургию с АИК</vt:lpstr>
      <vt:lpstr>Пресепсин – маркер ранней диагностики и мониторинга глубоких перипротезных инфекций (ГПИ)</vt:lpstr>
      <vt:lpstr>Прогностическое значение ПСП для диагностики и мониторинга ГПИ</vt:lpstr>
      <vt:lpstr>ПСП – ранний маркер развития инфекций  при множественных травмах </vt:lpstr>
      <vt:lpstr>Российские исследования:</vt:lpstr>
      <vt:lpstr>Пресепсин в мониторинге эффективности терапии сепсиса</vt:lpstr>
      <vt:lpstr>Время полу-жизни ПСП</vt:lpstr>
      <vt:lpstr>ПСП в мониторинге антибиотикотерапии</vt:lpstr>
      <vt:lpstr>Динамика ПСП, ПКТ, ИЛ-6 и СРБ у пациентов   с благоприятным (n=27) и неблагоприятным (n=26) прогнозом согласно шкале SOFA</vt:lpstr>
      <vt:lpstr>При купировании клинических симптомов сепсиса  динамика ПСП (в отличие от динамики ПКТ) прогнозирует рецидив сепсиса   </vt:lpstr>
      <vt:lpstr>Динамика ПСП и рецидив сепсиса </vt:lpstr>
      <vt:lpstr>Диагностические уровни ПСП у взрослых пациентов</vt:lpstr>
      <vt:lpstr>Рекомендуемые диагностические уровни ПСП при неонатальном и  педиатрическом сепсисе </vt:lpstr>
      <vt:lpstr>Слайд 46</vt:lpstr>
      <vt:lpstr>Слайд 47</vt:lpstr>
      <vt:lpstr>Выводы</vt:lpstr>
      <vt:lpstr>Слайд 49</vt:lpstr>
      <vt:lpstr>Иммунохемилюминесцентный анализатор PATHFAST® (LSI Medience Corporation, Япония)</vt:lpstr>
    </vt:vector>
  </TitlesOfParts>
  <Company>Diakon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n.savko</dc:creator>
  <cp:lastModifiedBy>Ирина</cp:lastModifiedBy>
  <cp:revision>230</cp:revision>
  <dcterms:created xsi:type="dcterms:W3CDTF">2011-05-24T11:58:52Z</dcterms:created>
  <dcterms:modified xsi:type="dcterms:W3CDTF">2018-06-07T11:16:41Z</dcterms:modified>
</cp:coreProperties>
</file>